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2"/>
  </p:notesMasterIdLst>
  <p:handoutMasterIdLst>
    <p:handoutMasterId r:id="rId43"/>
  </p:handoutMasterIdLst>
  <p:sldIdLst>
    <p:sldId id="256" r:id="rId2"/>
    <p:sldId id="1926" r:id="rId3"/>
    <p:sldId id="1940" r:id="rId4"/>
    <p:sldId id="1925" r:id="rId5"/>
    <p:sldId id="1927" r:id="rId6"/>
    <p:sldId id="1928" r:id="rId7"/>
    <p:sldId id="1929" r:id="rId8"/>
    <p:sldId id="1930" r:id="rId9"/>
    <p:sldId id="1931" r:id="rId10"/>
    <p:sldId id="1933" r:id="rId11"/>
    <p:sldId id="1932" r:id="rId12"/>
    <p:sldId id="1938" r:id="rId13"/>
    <p:sldId id="1942" r:id="rId14"/>
    <p:sldId id="1941" r:id="rId15"/>
    <p:sldId id="1945" r:id="rId16"/>
    <p:sldId id="1947" r:id="rId17"/>
    <p:sldId id="1946" r:id="rId18"/>
    <p:sldId id="1944" r:id="rId19"/>
    <p:sldId id="1948" r:id="rId20"/>
    <p:sldId id="1949" r:id="rId21"/>
    <p:sldId id="1950" r:id="rId22"/>
    <p:sldId id="1951" r:id="rId23"/>
    <p:sldId id="1952" r:id="rId24"/>
    <p:sldId id="1953" r:id="rId25"/>
    <p:sldId id="1954" r:id="rId26"/>
    <p:sldId id="1955" r:id="rId27"/>
    <p:sldId id="1956" r:id="rId28"/>
    <p:sldId id="1957" r:id="rId29"/>
    <p:sldId id="1958" r:id="rId30"/>
    <p:sldId id="1959" r:id="rId31"/>
    <p:sldId id="1960" r:id="rId32"/>
    <p:sldId id="1968" r:id="rId33"/>
    <p:sldId id="1961" r:id="rId34"/>
    <p:sldId id="1962" r:id="rId35"/>
    <p:sldId id="1963" r:id="rId36"/>
    <p:sldId id="1964" r:id="rId37"/>
    <p:sldId id="1966" r:id="rId38"/>
    <p:sldId id="1965" r:id="rId39"/>
    <p:sldId id="1935" r:id="rId40"/>
    <p:sldId id="1967" r:id="rId41"/>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bold" panose="020B0706030804020204" pitchFamily="34" charset="0"/>
      <p:regular r:id="rId52"/>
      <p:bold r:id="rId53"/>
      <p:italic r:id="rId54"/>
      <p:boldItalic r:id="rId55"/>
    </p:embeddedFont>
    <p:embeddedFont>
      <p:font typeface="Open Sans Light" panose="020B0306030504020204" pitchFamily="34" charset="0"/>
      <p:regular r:id="rId56"/>
      <p: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40"/>
            <p14:sldId id="1925"/>
            <p14:sldId id="1927"/>
            <p14:sldId id="1928"/>
            <p14:sldId id="1929"/>
            <p14:sldId id="1930"/>
            <p14:sldId id="1931"/>
            <p14:sldId id="1933"/>
            <p14:sldId id="1932"/>
            <p14:sldId id="1938"/>
            <p14:sldId id="1942"/>
            <p14:sldId id="1941"/>
            <p14:sldId id="1945"/>
            <p14:sldId id="1947"/>
            <p14:sldId id="1946"/>
            <p14:sldId id="1944"/>
            <p14:sldId id="1948"/>
            <p14:sldId id="1949"/>
            <p14:sldId id="1950"/>
            <p14:sldId id="1951"/>
            <p14:sldId id="1952"/>
            <p14:sldId id="1953"/>
            <p14:sldId id="1954"/>
            <p14:sldId id="1955"/>
            <p14:sldId id="1956"/>
            <p14:sldId id="1957"/>
            <p14:sldId id="1958"/>
            <p14:sldId id="1959"/>
            <p14:sldId id="1960"/>
            <p14:sldId id="1968"/>
            <p14:sldId id="1961"/>
            <p14:sldId id="1962"/>
            <p14:sldId id="1963"/>
            <p14:sldId id="1964"/>
            <p14:sldId id="1966"/>
            <p14:sldId id="1965"/>
            <p14:sldId id="1935"/>
            <p14:sldId id="19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19" autoAdjust="0"/>
    <p:restoredTop sz="96327" autoAdjust="0"/>
  </p:normalViewPr>
  <p:slideViewPr>
    <p:cSldViewPr snapToGrid="0" showGuides="1">
      <p:cViewPr varScale="1">
        <p:scale>
          <a:sx n="83" d="100"/>
          <a:sy n="83" d="100"/>
        </p:scale>
        <p:origin x="216" y="10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23.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4.xml"/><Relationship Id="rId5" Type="http://schemas.openxmlformats.org/officeDocument/2006/relationships/image" Target="../media/image27.emf"/><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slideLayout" Target="../slideLayouts/slideLayout4.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emf"/><Relationship Id="rId7" Type="http://schemas.openxmlformats.org/officeDocument/2006/relationships/image" Target="../media/image44.emf"/><Relationship Id="rId2" Type="http://schemas.openxmlformats.org/officeDocument/2006/relationships/image" Target="../media/image37.emf"/><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4.xml"/><Relationship Id="rId5" Type="http://schemas.openxmlformats.org/officeDocument/2006/relationships/image" Target="../media/image50.emf"/><Relationship Id="rId4" Type="http://schemas.openxmlformats.org/officeDocument/2006/relationships/image" Target="../media/image49.emf"/></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NaluCFD/Nalu/blob/master/src/ScalarMassBDF2NodeSuppAlg.C"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NaluCFD/Nalu/blob/master/src/user_functions/VariableDensityMixFracSrcNodeSuppAlg.C"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NaluCFD/Nalu/blob/master/src/AssembleScalarEdgeSolverAlgorithm.C"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4.xml"/><Relationship Id="rId5" Type="http://schemas.openxmlformats.org/officeDocument/2006/relationships/image" Target="../media/image66.emf"/><Relationship Id="rId4" Type="http://schemas.openxmlformats.org/officeDocument/2006/relationships/image" Target="../media/image65.emf"/></Relationships>
</file>

<file path=ppt/slides/_rels/slide3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hyperlink" Target="https://github.com/NaluCFD/Nalu/blob/master/src/AssembleScalarEdgeDiffSolverAlgorithm.C"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Edge-</a:t>
            </a:r>
            <a:r>
              <a:rPr lang="en-US" sz="2400" dirty="0" err="1"/>
              <a:t>based,Vertex</a:t>
            </a:r>
            <a:r>
              <a:rPr lang="en-US" sz="2400" dirty="0"/>
              <a:t>-Centered </a:t>
            </a:r>
            <a:br>
              <a:rPr lang="en-US" sz="2400" dirty="0"/>
            </a:br>
            <a:r>
              <a:rPr lang="en-US" sz="2400" dirty="0"/>
              <a:t>(EBVC), and Cell-Centered (CC)</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700" y="1409700"/>
            <a:ext cx="4579984" cy="4610100"/>
          </a:xfrm>
        </p:spPr>
        <p:txBody>
          <a:bodyPr/>
          <a:lstStyle/>
          <a:p>
            <a:pPr marL="342900" indent="-342900">
              <a:buFont typeface="Arial" panose="020B0604020202020204" pitchFamily="34" charset="0"/>
              <a:buChar char="•"/>
            </a:pPr>
            <a:r>
              <a:rPr lang="en-US" dirty="0"/>
              <a:t>All primitives are collocated at the cell-center of the element with equal-order interpolation</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Elements</a:t>
            </a:r>
            <a:r>
              <a:rPr lang="en-US" dirty="0"/>
              <a:t> for volume-based contributions</a:t>
            </a:r>
          </a:p>
          <a:p>
            <a:pPr marL="342900" indent="-342900">
              <a:buFont typeface="Arial" panose="020B0604020202020204" pitchFamily="34" charset="0"/>
              <a:buChar char="•"/>
            </a:pPr>
            <a:r>
              <a:rPr lang="en-US" dirty="0"/>
              <a:t>Iterate </a:t>
            </a:r>
            <a:r>
              <a:rPr lang="en-US" b="1" i="1" dirty="0"/>
              <a:t>Virtual-Edges</a:t>
            </a:r>
            <a:r>
              <a:rPr lang="en-US" dirty="0"/>
              <a:t> or </a:t>
            </a:r>
            <a:r>
              <a:rPr lang="en-US" b="1" i="1" dirty="0"/>
              <a:t>Control Volume Faces </a:t>
            </a:r>
            <a:r>
              <a:rPr lang="en-US" dirty="0"/>
              <a:t>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CC is Defined by the </a:t>
            </a:r>
            <a:r>
              <a:rPr lang="en-US" i="1" dirty="0"/>
              <a:t>Element 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13" name="Rectangle 12">
            <a:extLst>
              <a:ext uri="{FF2B5EF4-FFF2-40B4-BE49-F238E27FC236}">
                <a16:creationId xmlns:a16="http://schemas.microsoft.com/office/drawing/2014/main" id="{8A3B09DC-75C1-D92D-77DB-C2AC6D3196AA}"/>
              </a:ext>
            </a:extLst>
          </p:cNvPr>
          <p:cNvSpPr/>
          <p:nvPr/>
        </p:nvSpPr>
        <p:spPr>
          <a:xfrm>
            <a:off x="7386383" y="3068012"/>
            <a:ext cx="1469985" cy="1344896"/>
          </a:xfrm>
          <a:prstGeom prst="rect">
            <a:avLst/>
          </a:prstGeom>
          <a:solidFill>
            <a:schemeClr val="bg1">
              <a:lumMod val="85000"/>
              <a:alpha val="3992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D93B1F-9491-2B71-89B7-967DD3492B75}"/>
              </a:ext>
            </a:extLst>
          </p:cNvPr>
          <p:cNvSpPr/>
          <p:nvPr/>
        </p:nvSpPr>
        <p:spPr>
          <a:xfrm>
            <a:off x="8029935"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A93DA80-10BF-C77F-60FB-D75C7A5BE713}"/>
              </a:ext>
            </a:extLst>
          </p:cNvPr>
          <p:cNvSpPr/>
          <p:nvPr/>
        </p:nvSpPr>
        <p:spPr>
          <a:xfrm>
            <a:off x="7386383" y="4403981"/>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5D3CA9-B493-C085-0ECA-23AFE5214BE3}"/>
              </a:ext>
            </a:extLst>
          </p:cNvPr>
          <p:cNvSpPr/>
          <p:nvPr/>
        </p:nvSpPr>
        <p:spPr>
          <a:xfrm>
            <a:off x="8029935" y="499359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F277062-CE50-1EF2-82A0-23485914E646}"/>
              </a:ext>
            </a:extLst>
          </p:cNvPr>
          <p:cNvSpPr/>
          <p:nvPr/>
        </p:nvSpPr>
        <p:spPr>
          <a:xfrm>
            <a:off x="885636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F382F98-122A-9B3B-40AE-506532ADC6B3}"/>
              </a:ext>
            </a:extLst>
          </p:cNvPr>
          <p:cNvSpPr/>
          <p:nvPr/>
        </p:nvSpPr>
        <p:spPr>
          <a:xfrm>
            <a:off x="949992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8A56401-2A06-1D48-2BE9-4AB470D0C5A0}"/>
              </a:ext>
            </a:extLst>
          </p:cNvPr>
          <p:cNvSpPr/>
          <p:nvPr/>
        </p:nvSpPr>
        <p:spPr>
          <a:xfrm>
            <a:off x="7386383" y="1723116"/>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2A26FBB-EEA7-B60E-2B2E-813FAAB9318D}"/>
              </a:ext>
            </a:extLst>
          </p:cNvPr>
          <p:cNvSpPr/>
          <p:nvPr/>
        </p:nvSpPr>
        <p:spPr>
          <a:xfrm>
            <a:off x="8029935" y="23038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468E1AA-8856-8A2D-4A5E-077A149C6EB6}"/>
              </a:ext>
            </a:extLst>
          </p:cNvPr>
          <p:cNvSpPr/>
          <p:nvPr/>
        </p:nvSpPr>
        <p:spPr>
          <a:xfrm>
            <a:off x="591828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1C815D4-1FF9-5320-B9EC-AF8AA932E31D}"/>
              </a:ext>
            </a:extLst>
          </p:cNvPr>
          <p:cNvSpPr/>
          <p:nvPr/>
        </p:nvSpPr>
        <p:spPr>
          <a:xfrm>
            <a:off x="655995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78062C0-2E43-5760-E8F2-941E459D32C9}"/>
              </a:ext>
            </a:extLst>
          </p:cNvPr>
          <p:cNvSpPr/>
          <p:nvPr/>
        </p:nvSpPr>
        <p:spPr>
          <a:xfrm>
            <a:off x="8038883" y="2421140"/>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6D259EA-CE75-BB04-461F-537D3C5CF2D1}"/>
              </a:ext>
            </a:extLst>
          </p:cNvPr>
          <p:cNvSpPr/>
          <p:nvPr/>
        </p:nvSpPr>
        <p:spPr>
          <a:xfrm rot="5400000">
            <a:off x="8057897" y="2284282"/>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EA62C086-4F73-59E4-F816-E714EA1D02A5}"/>
              </a:ext>
            </a:extLst>
          </p:cNvPr>
          <p:cNvSpPr txBox="1"/>
          <p:nvPr/>
        </p:nvSpPr>
        <p:spPr>
          <a:xfrm>
            <a:off x="8116241" y="3321104"/>
            <a:ext cx="434802" cy="369332"/>
          </a:xfrm>
          <a:prstGeom prst="rect">
            <a:avLst/>
          </a:prstGeom>
          <a:noFill/>
        </p:spPr>
        <p:txBody>
          <a:bodyPr wrap="square" rtlCol="0">
            <a:spAutoFit/>
          </a:bodyPr>
          <a:lstStyle/>
          <a:p>
            <a:r>
              <a:rPr lang="en-US" dirty="0"/>
              <a:t>T</a:t>
            </a:r>
            <a:r>
              <a:rPr lang="en-US" baseline="-25000" dirty="0"/>
              <a:t>L</a:t>
            </a:r>
          </a:p>
        </p:txBody>
      </p:sp>
      <p:sp>
        <p:nvSpPr>
          <p:cNvPr id="91" name="TextBox 90">
            <a:extLst>
              <a:ext uri="{FF2B5EF4-FFF2-40B4-BE49-F238E27FC236}">
                <a16:creationId xmlns:a16="http://schemas.microsoft.com/office/drawing/2014/main" id="{5F5B3CE1-DBFD-1551-7D96-488D8E577C01}"/>
              </a:ext>
            </a:extLst>
          </p:cNvPr>
          <p:cNvSpPr txBox="1"/>
          <p:nvPr/>
        </p:nvSpPr>
        <p:spPr>
          <a:xfrm>
            <a:off x="9419764" y="3290615"/>
            <a:ext cx="434802" cy="369332"/>
          </a:xfrm>
          <a:prstGeom prst="rect">
            <a:avLst/>
          </a:prstGeom>
          <a:noFill/>
        </p:spPr>
        <p:txBody>
          <a:bodyPr wrap="square" rtlCol="0">
            <a:spAutoFit/>
          </a:bodyPr>
          <a:lstStyle/>
          <a:p>
            <a:r>
              <a:rPr lang="en-US" dirty="0"/>
              <a:t>T</a:t>
            </a:r>
            <a:r>
              <a:rPr lang="en-US" baseline="-25000" dirty="0"/>
              <a:t>R</a:t>
            </a:r>
          </a:p>
        </p:txBody>
      </p:sp>
      <p:sp>
        <p:nvSpPr>
          <p:cNvPr id="92" name="Triangle 91">
            <a:extLst>
              <a:ext uri="{FF2B5EF4-FFF2-40B4-BE49-F238E27FC236}">
                <a16:creationId xmlns:a16="http://schemas.microsoft.com/office/drawing/2014/main" id="{7A341BC8-1251-57DF-8681-51B95C995340}"/>
              </a:ext>
            </a:extLst>
          </p:cNvPr>
          <p:cNvSpPr/>
          <p:nvPr/>
        </p:nvSpPr>
        <p:spPr>
          <a:xfrm>
            <a:off x="8818401" y="368581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iangle 92">
            <a:extLst>
              <a:ext uri="{FF2B5EF4-FFF2-40B4-BE49-F238E27FC236}">
                <a16:creationId xmlns:a16="http://schemas.microsoft.com/office/drawing/2014/main" id="{0BE67B4B-6151-284E-593B-E8C5EA9B6BB5}"/>
              </a:ext>
            </a:extLst>
          </p:cNvPr>
          <p:cNvSpPr/>
          <p:nvPr/>
        </p:nvSpPr>
        <p:spPr>
          <a:xfrm>
            <a:off x="7352227" y="367771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angle 93">
            <a:extLst>
              <a:ext uri="{FF2B5EF4-FFF2-40B4-BE49-F238E27FC236}">
                <a16:creationId xmlns:a16="http://schemas.microsoft.com/office/drawing/2014/main" id="{D3301AFF-A567-4EA2-1E40-91E575949D40}"/>
              </a:ext>
            </a:extLst>
          </p:cNvPr>
          <p:cNvSpPr/>
          <p:nvPr/>
        </p:nvSpPr>
        <p:spPr>
          <a:xfrm>
            <a:off x="8054445" y="29821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iangle 94">
            <a:extLst>
              <a:ext uri="{FF2B5EF4-FFF2-40B4-BE49-F238E27FC236}">
                <a16:creationId xmlns:a16="http://schemas.microsoft.com/office/drawing/2014/main" id="{8BE53A7B-02AA-5A03-504B-F1AF039E5E0F}"/>
              </a:ext>
            </a:extLst>
          </p:cNvPr>
          <p:cNvSpPr/>
          <p:nvPr/>
        </p:nvSpPr>
        <p:spPr>
          <a:xfrm>
            <a:off x="8071621" y="43437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AE60E5F-D861-2207-85B6-D4101636AF74}"/>
              </a:ext>
            </a:extLst>
          </p:cNvPr>
          <p:cNvCxnSpPr/>
          <p:nvPr/>
        </p:nvCxnSpPr>
        <p:spPr>
          <a:xfrm flipH="1">
            <a:off x="8864121" y="4123442"/>
            <a:ext cx="302813"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CC31383-ABDB-C39A-90DB-21BDDC16D117}"/>
              </a:ext>
            </a:extLst>
          </p:cNvPr>
          <p:cNvSpPr txBox="1"/>
          <p:nvPr/>
        </p:nvSpPr>
        <p:spPr>
          <a:xfrm>
            <a:off x="8525252" y="3926976"/>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One-Dimensional Example of a Non-Uniform Mesh</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The nodes of the mesh need-not be equally spaced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9194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3579157" y="3520976"/>
            <a:ext cx="33832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1703043" y="5205314"/>
            <a:ext cx="370332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33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25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Face-centered vs Cell-Centered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4000A8-21AB-F356-1830-11DFE2826B64}"/>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spTree>
    <p:extLst>
      <p:ext uri="{BB962C8B-B14F-4D97-AF65-F5344CB8AC3E}">
        <p14:creationId xmlns:p14="http://schemas.microsoft.com/office/powerpoint/2010/main" val="385292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isoperimetric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4"/>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Tree>
    <p:extLst>
      <p:ext uri="{BB962C8B-B14F-4D97-AF65-F5344CB8AC3E}">
        <p14:creationId xmlns:p14="http://schemas.microsoft.com/office/powerpoint/2010/main" val="38078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isoperimetric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C0488DE4-E28B-E5A3-E840-76B6C6C9EEEA}"/>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Tree>
    <p:extLst>
      <p:ext uri="{BB962C8B-B14F-4D97-AF65-F5344CB8AC3E}">
        <p14:creationId xmlns:p14="http://schemas.microsoft.com/office/powerpoint/2010/main" val="18917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isoperimetric base element that varies from -1:+1, with integration point at the location </a:t>
            </a:r>
            <a:r>
              <a:rPr lang="en-US" dirty="0">
                <a:latin typeface="Symbol" pitchFamily="2" charset="2"/>
              </a:rPr>
              <a:t>x</a:t>
            </a:r>
            <a:r>
              <a:rPr lang="en-US" dirty="0"/>
              <a:t>:</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93203CC-9C12-6643-D8D1-0158F672458E}"/>
              </a:ext>
            </a:extLst>
          </p:cNvPr>
          <p:cNvGrpSpPr/>
          <p:nvPr/>
        </p:nvGrpSpPr>
        <p:grpSpPr>
          <a:xfrm>
            <a:off x="9874154" y="5605686"/>
            <a:ext cx="2227666" cy="369332"/>
            <a:chOff x="9874154" y="5605686"/>
            <a:chExt cx="2227666" cy="369332"/>
          </a:xfrm>
        </p:grpSpPr>
        <p:sp>
          <p:nvSpPr>
            <p:cNvPr id="41" name="TextBox 40">
              <a:extLst>
                <a:ext uri="{FF2B5EF4-FFF2-40B4-BE49-F238E27FC236}">
                  <a16:creationId xmlns:a16="http://schemas.microsoft.com/office/drawing/2014/main" id="{D8913110-94D9-DEB1-5545-73AD60082B01}"/>
                </a:ext>
              </a:extLst>
            </p:cNvPr>
            <p:cNvSpPr txBox="1"/>
            <p:nvPr/>
          </p:nvSpPr>
          <p:spPr>
            <a:xfrm>
              <a:off x="11411775" y="5605686"/>
              <a:ext cx="300082" cy="369332"/>
            </a:xfrm>
            <a:prstGeom prst="rect">
              <a:avLst/>
            </a:prstGeom>
            <a:noFill/>
          </p:spPr>
          <p:txBody>
            <a:bodyPr wrap="none" rtlCol="0">
              <a:spAutoFit/>
            </a:bodyPr>
            <a:lstStyle/>
            <a:p>
              <a:r>
                <a:rPr lang="en-US" dirty="0"/>
                <a:t>x</a:t>
              </a:r>
            </a:p>
          </p:txBody>
        </p:sp>
        <p:pic>
          <p:nvPicPr>
            <p:cNvPr id="42" name="Picture 41">
              <a:extLst>
                <a:ext uri="{FF2B5EF4-FFF2-40B4-BE49-F238E27FC236}">
                  <a16:creationId xmlns:a16="http://schemas.microsoft.com/office/drawing/2014/main" id="{F8BA1E79-A2E1-EE9C-1193-0FE6FFF0022A}"/>
                </a:ext>
              </a:extLst>
            </p:cNvPr>
            <p:cNvPicPr>
              <a:picLocks noChangeAspect="1"/>
            </p:cNvPicPr>
            <p:nvPr/>
          </p:nvPicPr>
          <p:blipFill>
            <a:blip r:embed="rId2"/>
            <a:stretch>
              <a:fillRect/>
            </a:stretch>
          </p:blipFill>
          <p:spPr>
            <a:xfrm>
              <a:off x="11860520" y="5674051"/>
              <a:ext cx="241300" cy="241300"/>
            </a:xfrm>
            <a:prstGeom prst="rect">
              <a:avLst/>
            </a:prstGeom>
          </p:spPr>
        </p:pic>
        <p:pic>
          <p:nvPicPr>
            <p:cNvPr id="43" name="Picture 42">
              <a:extLst>
                <a:ext uri="{FF2B5EF4-FFF2-40B4-BE49-F238E27FC236}">
                  <a16:creationId xmlns:a16="http://schemas.microsoft.com/office/drawing/2014/main" id="{D6C8E623-3D79-C71D-3071-7EE229CD4DA4}"/>
                </a:ext>
              </a:extLst>
            </p:cNvPr>
            <p:cNvPicPr>
              <a:picLocks noChangeAspect="1"/>
            </p:cNvPicPr>
            <p:nvPr/>
          </p:nvPicPr>
          <p:blipFill>
            <a:blip r:embed="rId2"/>
            <a:stretch>
              <a:fillRect/>
            </a:stretch>
          </p:blipFill>
          <p:spPr>
            <a:xfrm>
              <a:off x="9874154" y="5674051"/>
              <a:ext cx="241300" cy="241300"/>
            </a:xfrm>
            <a:prstGeom prst="rect">
              <a:avLst/>
            </a:prstGeom>
          </p:spPr>
        </p:pic>
        <p:cxnSp>
          <p:nvCxnSpPr>
            <p:cNvPr id="44" name="Straight Connector 43">
              <a:extLst>
                <a:ext uri="{FF2B5EF4-FFF2-40B4-BE49-F238E27FC236}">
                  <a16:creationId xmlns:a16="http://schemas.microsoft.com/office/drawing/2014/main" id="{0590587B-81DA-7CCD-26D6-1F7403BF4917}"/>
                </a:ext>
              </a:extLst>
            </p:cNvPr>
            <p:cNvCxnSpPr>
              <a:cxnSpLocks/>
            </p:cNvCxnSpPr>
            <p:nvPr/>
          </p:nvCxnSpPr>
          <p:spPr>
            <a:xfrm>
              <a:off x="9994804" y="5796218"/>
              <a:ext cx="19435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1" name="TextBox 50">
            <a:extLst>
              <a:ext uri="{FF2B5EF4-FFF2-40B4-BE49-F238E27FC236}">
                <a16:creationId xmlns:a16="http://schemas.microsoft.com/office/drawing/2014/main" id="{665A469E-E66E-DB19-2307-08E2D107EFBF}"/>
              </a:ext>
            </a:extLst>
          </p:cNvPr>
          <p:cNvSpPr txBox="1"/>
          <p:nvPr/>
        </p:nvSpPr>
        <p:spPr>
          <a:xfrm>
            <a:off x="9887918" y="5331416"/>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sp>
        <p:nvSpPr>
          <p:cNvPr id="54" name="TextBox 53">
            <a:extLst>
              <a:ext uri="{FF2B5EF4-FFF2-40B4-BE49-F238E27FC236}">
                <a16:creationId xmlns:a16="http://schemas.microsoft.com/office/drawing/2014/main" id="{889996A4-4CB9-FF66-F818-78CE8807E129}"/>
              </a:ext>
            </a:extLst>
          </p:cNvPr>
          <p:cNvSpPr txBox="1"/>
          <p:nvPr/>
        </p:nvSpPr>
        <p:spPr>
          <a:xfrm>
            <a:off x="11404167" y="6010766"/>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1/2</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6" name="Picture 55">
            <a:extLst>
              <a:ext uri="{FF2B5EF4-FFF2-40B4-BE49-F238E27FC236}">
                <a16:creationId xmlns:a16="http://schemas.microsoft.com/office/drawing/2014/main" id="{0414E9F7-A32E-755F-4A3E-5E758EB573F3}"/>
              </a:ext>
            </a:extLst>
          </p:cNvPr>
          <p:cNvPicPr>
            <a:picLocks noChangeAspect="1"/>
          </p:cNvPicPr>
          <p:nvPr/>
        </p:nvPicPr>
        <p:blipFill>
          <a:blip r:embed="rId5"/>
          <a:stretch>
            <a:fillRect/>
          </a:stretch>
        </p:blipFill>
        <p:spPr>
          <a:xfrm>
            <a:off x="9338675" y="6127468"/>
            <a:ext cx="19431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6"/>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1A921B6C-8CA6-9666-0367-7E8EF3133F2B}"/>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3EADFC88-1E62-C94C-3B53-E7A7E21BED4E}"/>
              </a:ext>
            </a:extLst>
          </p:cNvPr>
          <p:cNvSpPr txBox="1"/>
          <p:nvPr/>
        </p:nvSpPr>
        <p:spPr>
          <a:xfrm>
            <a:off x="9010184" y="5906427"/>
            <a:ext cx="0" cy="0"/>
          </a:xfrm>
          <a:prstGeom prst="rect">
            <a:avLst/>
          </a:prstGeom>
        </p:spPr>
        <p:txBody>
          <a:bodyPr vert="horz" wrap="none" lIns="91440" tIns="45720" rIns="91440" bIns="45720" rtlCol="0">
            <a:noAutofit/>
          </a:bodyPr>
          <a:lstStyle/>
          <a:p>
            <a:pPr algn="l"/>
            <a:r>
              <a:rPr lang="en-US" b="1" dirty="0">
                <a:sym typeface="Wingdings" pitchFamily="2" charset="2"/>
              </a:rPr>
              <a:t>12</a:t>
            </a:r>
            <a:endParaRPr lang="en-US" b="1" dirty="0"/>
          </a:p>
        </p:txBody>
      </p:sp>
    </p:spTree>
    <p:extLst>
      <p:ext uri="{BB962C8B-B14F-4D97-AF65-F5344CB8AC3E}">
        <p14:creationId xmlns:p14="http://schemas.microsoft.com/office/powerpoint/2010/main" val="331287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18E9-7B78-5A4D-2852-F68796E164E4}"/>
              </a:ext>
            </a:extLst>
          </p:cNvPr>
          <p:cNvSpPr>
            <a:spLocks noGrp="1"/>
          </p:cNvSpPr>
          <p:nvPr>
            <p:ph type="title"/>
          </p:nvPr>
        </p:nvSpPr>
        <p:spPr/>
        <p:txBody>
          <a:bodyPr/>
          <a:lstStyle/>
          <a:p>
            <a:r>
              <a:rPr lang="en-US" dirty="0"/>
              <a:t>Other Examples of a Basis (This will become important for the element-based schemes)</a:t>
            </a:r>
          </a:p>
        </p:txBody>
      </p:sp>
      <p:sp>
        <p:nvSpPr>
          <p:cNvPr id="3" name="Slide Number Placeholder 2">
            <a:extLst>
              <a:ext uri="{FF2B5EF4-FFF2-40B4-BE49-F238E27FC236}">
                <a16:creationId xmlns:a16="http://schemas.microsoft.com/office/drawing/2014/main" id="{D3841918-61ED-0911-2A85-8E35CD54E081}"/>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5" name="Picture 4">
            <a:extLst>
              <a:ext uri="{FF2B5EF4-FFF2-40B4-BE49-F238E27FC236}">
                <a16:creationId xmlns:a16="http://schemas.microsoft.com/office/drawing/2014/main" id="{D842B198-29E8-A3C5-DEEA-246616CDC15F}"/>
              </a:ext>
            </a:extLst>
          </p:cNvPr>
          <p:cNvPicPr>
            <a:picLocks noChangeAspect="1"/>
          </p:cNvPicPr>
          <p:nvPr/>
        </p:nvPicPr>
        <p:blipFill>
          <a:blip r:embed="rId2"/>
          <a:stretch>
            <a:fillRect/>
          </a:stretch>
        </p:blipFill>
        <p:spPr>
          <a:xfrm>
            <a:off x="3090633" y="3082043"/>
            <a:ext cx="4866822" cy="3631315"/>
          </a:xfrm>
          <a:prstGeom prst="rect">
            <a:avLst/>
          </a:prstGeom>
        </p:spPr>
      </p:pic>
      <p:pic>
        <p:nvPicPr>
          <p:cNvPr id="6" name="Picture 5">
            <a:extLst>
              <a:ext uri="{FF2B5EF4-FFF2-40B4-BE49-F238E27FC236}">
                <a16:creationId xmlns:a16="http://schemas.microsoft.com/office/drawing/2014/main" id="{66F586D8-8A84-BB1F-5260-A8E7DB02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08" y="3088970"/>
            <a:ext cx="2175762" cy="3252801"/>
          </a:xfrm>
          <a:prstGeom prst="rect">
            <a:avLst/>
          </a:prstGeom>
        </p:spPr>
      </p:pic>
      <p:sp>
        <p:nvSpPr>
          <p:cNvPr id="7" name="TextBox 6">
            <a:extLst>
              <a:ext uri="{FF2B5EF4-FFF2-40B4-BE49-F238E27FC236}">
                <a16:creationId xmlns:a16="http://schemas.microsoft.com/office/drawing/2014/main" id="{F8E99CD6-D2D3-8EF1-5D4E-2D6B052DE6F9}"/>
              </a:ext>
            </a:extLst>
          </p:cNvPr>
          <p:cNvSpPr txBox="1"/>
          <p:nvPr/>
        </p:nvSpPr>
        <p:spPr>
          <a:xfrm>
            <a:off x="8609089" y="6479176"/>
            <a:ext cx="3038204" cy="369332"/>
          </a:xfrm>
          <a:prstGeom prst="rect">
            <a:avLst/>
          </a:prstGeom>
          <a:noFill/>
        </p:spPr>
        <p:txBody>
          <a:bodyPr wrap="none" rtlCol="0">
            <a:spAutoFit/>
          </a:bodyPr>
          <a:lstStyle/>
          <a:p>
            <a:r>
              <a:rPr lang="en-US" dirty="0"/>
              <a:t>Two-dimensional promotion</a:t>
            </a:r>
          </a:p>
        </p:txBody>
      </p:sp>
      <p:sp>
        <p:nvSpPr>
          <p:cNvPr id="8" name="TextBox 7">
            <a:extLst>
              <a:ext uri="{FF2B5EF4-FFF2-40B4-BE49-F238E27FC236}">
                <a16:creationId xmlns:a16="http://schemas.microsoft.com/office/drawing/2014/main" id="{080DA358-E8C0-EDAC-76B1-D30FD9DF8FD8}"/>
              </a:ext>
            </a:extLst>
          </p:cNvPr>
          <p:cNvSpPr txBox="1"/>
          <p:nvPr/>
        </p:nvSpPr>
        <p:spPr>
          <a:xfrm>
            <a:off x="647570" y="4445045"/>
            <a:ext cx="1874424" cy="369332"/>
          </a:xfrm>
          <a:prstGeom prst="rect">
            <a:avLst/>
          </a:prstGeom>
          <a:noFill/>
        </p:spPr>
        <p:txBody>
          <a:bodyPr wrap="none" rtlCol="0">
            <a:spAutoFit/>
          </a:bodyPr>
          <a:lstStyle/>
          <a:p>
            <a:r>
              <a:rPr lang="en-US" dirty="0"/>
              <a:t>Quadratic (Bar3)</a:t>
            </a:r>
          </a:p>
        </p:txBody>
      </p:sp>
      <p:grpSp>
        <p:nvGrpSpPr>
          <p:cNvPr id="10" name="Group 9">
            <a:extLst>
              <a:ext uri="{FF2B5EF4-FFF2-40B4-BE49-F238E27FC236}">
                <a16:creationId xmlns:a16="http://schemas.microsoft.com/office/drawing/2014/main" id="{1417776B-A168-3EDE-627D-EAB4C8016B3C}"/>
              </a:ext>
            </a:extLst>
          </p:cNvPr>
          <p:cNvGrpSpPr/>
          <p:nvPr/>
        </p:nvGrpSpPr>
        <p:grpSpPr>
          <a:xfrm>
            <a:off x="6050810" y="1266649"/>
            <a:ext cx="4438332" cy="1298448"/>
            <a:chOff x="2359038" y="3961459"/>
            <a:chExt cx="4438332" cy="1298448"/>
          </a:xfrm>
        </p:grpSpPr>
        <p:grpSp>
          <p:nvGrpSpPr>
            <p:cNvPr id="11" name="Group 10">
              <a:extLst>
                <a:ext uri="{FF2B5EF4-FFF2-40B4-BE49-F238E27FC236}">
                  <a16:creationId xmlns:a16="http://schemas.microsoft.com/office/drawing/2014/main" id="{8D77CEE0-11E7-47B4-FCE2-81B4270414B3}"/>
                </a:ext>
              </a:extLst>
            </p:cNvPr>
            <p:cNvGrpSpPr/>
            <p:nvPr/>
          </p:nvGrpSpPr>
          <p:grpSpPr>
            <a:xfrm>
              <a:off x="2359038" y="4158066"/>
              <a:ext cx="4438332" cy="550812"/>
              <a:chOff x="2422230" y="2834231"/>
              <a:chExt cx="4438332" cy="550812"/>
            </a:xfrm>
          </p:grpSpPr>
          <p:cxnSp>
            <p:nvCxnSpPr>
              <p:cNvPr id="16" name="Straight Connector 15">
                <a:extLst>
                  <a:ext uri="{FF2B5EF4-FFF2-40B4-BE49-F238E27FC236}">
                    <a16:creationId xmlns:a16="http://schemas.microsoft.com/office/drawing/2014/main" id="{C27FEABA-EDEE-9F59-E915-9D17D22FE1E1}"/>
                  </a:ext>
                </a:extLst>
              </p:cNvPr>
              <p:cNvCxnSpPr>
                <a:cxnSpLocks/>
                <a:stCxn id="17" idx="2"/>
                <a:endCxn id="18" idx="6"/>
              </p:cNvCxnSpPr>
              <p:nvPr/>
            </p:nvCxnSpPr>
            <p:spPr>
              <a:xfrm flipV="1">
                <a:off x="2422230" y="3256753"/>
                <a:ext cx="4347860" cy="36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1609EC8-88D0-6EED-C5F9-936D4A443034}"/>
                  </a:ext>
                </a:extLst>
              </p:cNvPr>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660758-3A2B-0E3A-4E17-B3511C49A8F2}"/>
                  </a:ext>
                </a:extLst>
              </p:cNvPr>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E89CB7E-0D47-843E-4016-0219723CF11E}"/>
                  </a:ext>
                </a:extLst>
              </p:cNvPr>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B96904-84D1-7FA1-0790-7C70B6BAD7E0}"/>
                  </a:ext>
                </a:extLst>
              </p:cNvPr>
              <p:cNvSpPr txBox="1"/>
              <p:nvPr/>
            </p:nvSpPr>
            <p:spPr>
              <a:xfrm>
                <a:off x="4442912" y="2834231"/>
                <a:ext cx="2417650" cy="369332"/>
              </a:xfrm>
              <a:prstGeom prst="rect">
                <a:avLst/>
              </a:prstGeom>
              <a:noFill/>
            </p:spPr>
            <p:txBody>
              <a:bodyPr wrap="none" rtlCol="0">
                <a:spAutoFit/>
              </a:bodyPr>
              <a:lstStyle/>
              <a:p>
                <a:r>
                  <a:rPr lang="en-US" dirty="0"/>
                  <a:t>1                 3              2</a:t>
                </a:r>
              </a:p>
            </p:txBody>
          </p:sp>
        </p:grpSp>
        <p:sp>
          <p:nvSpPr>
            <p:cNvPr id="12" name="Oval 11">
              <a:extLst>
                <a:ext uri="{FF2B5EF4-FFF2-40B4-BE49-F238E27FC236}">
                  <a16:creationId xmlns:a16="http://schemas.microsoft.com/office/drawing/2014/main" id="{E2C6B44A-3AA1-F371-FC30-9D6E87D78EB9}"/>
                </a:ext>
              </a:extLst>
            </p:cNvPr>
            <p:cNvSpPr/>
            <p:nvPr/>
          </p:nvSpPr>
          <p:spPr>
            <a:xfrm>
              <a:off x="5566074" y="451942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C697EA1-137F-2618-BFAD-4BA61A76FDD0}"/>
                </a:ext>
              </a:extLst>
            </p:cNvPr>
            <p:cNvSpPr/>
            <p:nvPr/>
          </p:nvSpPr>
          <p:spPr>
            <a:xfrm>
              <a:off x="3341034" y="454119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017FFF-F040-69FD-74CC-DC3CA614ACDF}"/>
                </a:ext>
              </a:extLst>
            </p:cNvPr>
            <p:cNvSpPr/>
            <p:nvPr/>
          </p:nvSpPr>
          <p:spPr>
            <a:xfrm>
              <a:off x="4059802" y="3961459"/>
              <a:ext cx="925902" cy="1298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EBBA1C8-2D27-06FA-3D22-8B6768EF4D53}"/>
                </a:ext>
              </a:extLst>
            </p:cNvPr>
            <p:cNvSpPr/>
            <p:nvPr/>
          </p:nvSpPr>
          <p:spPr>
            <a:xfrm>
              <a:off x="4549211" y="4442919"/>
              <a:ext cx="2103120" cy="266312"/>
            </a:xfrm>
            <a:prstGeom prst="rect">
              <a:avLst/>
            </a:prstGeom>
            <a:solidFill>
              <a:schemeClr val="accent1">
                <a:alpha val="1674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D821B9F-E60C-B579-9A03-79158FAE8326}"/>
              </a:ext>
            </a:extLst>
          </p:cNvPr>
          <p:cNvSpPr txBox="1"/>
          <p:nvPr/>
        </p:nvSpPr>
        <p:spPr>
          <a:xfrm>
            <a:off x="647570" y="1200262"/>
            <a:ext cx="1718740" cy="369332"/>
          </a:xfrm>
          <a:prstGeom prst="rect">
            <a:avLst/>
          </a:prstGeom>
          <a:noFill/>
        </p:spPr>
        <p:txBody>
          <a:bodyPr wrap="none" rtlCol="0">
            <a:spAutoFit/>
          </a:bodyPr>
          <a:lstStyle/>
          <a:p>
            <a:r>
              <a:rPr lang="en-US" dirty="0"/>
              <a:t>Linear (Quad4)</a:t>
            </a:r>
          </a:p>
        </p:txBody>
      </p:sp>
      <p:pic>
        <p:nvPicPr>
          <p:cNvPr id="26" name="Picture 25">
            <a:extLst>
              <a:ext uri="{FF2B5EF4-FFF2-40B4-BE49-F238E27FC236}">
                <a16:creationId xmlns:a16="http://schemas.microsoft.com/office/drawing/2014/main" id="{0EF8B2BB-BECC-395A-AA68-14E2FE6D0390}"/>
              </a:ext>
            </a:extLst>
          </p:cNvPr>
          <p:cNvPicPr>
            <a:picLocks noChangeAspect="1"/>
          </p:cNvPicPr>
          <p:nvPr/>
        </p:nvPicPr>
        <p:blipFill>
          <a:blip r:embed="rId4"/>
          <a:stretch>
            <a:fillRect/>
          </a:stretch>
        </p:blipFill>
        <p:spPr>
          <a:xfrm>
            <a:off x="385531" y="1638001"/>
            <a:ext cx="2565400" cy="2590800"/>
          </a:xfrm>
          <a:prstGeom prst="rect">
            <a:avLst/>
          </a:prstGeom>
        </p:spPr>
      </p:pic>
      <p:pic>
        <p:nvPicPr>
          <p:cNvPr id="29" name="Picture 28">
            <a:extLst>
              <a:ext uri="{FF2B5EF4-FFF2-40B4-BE49-F238E27FC236}">
                <a16:creationId xmlns:a16="http://schemas.microsoft.com/office/drawing/2014/main" id="{426E5893-DB0D-0EB4-C091-66098C1C59A2}"/>
              </a:ext>
            </a:extLst>
          </p:cNvPr>
          <p:cNvPicPr>
            <a:picLocks noChangeAspect="1"/>
          </p:cNvPicPr>
          <p:nvPr/>
        </p:nvPicPr>
        <p:blipFill>
          <a:blip r:embed="rId5"/>
          <a:stretch>
            <a:fillRect/>
          </a:stretch>
        </p:blipFill>
        <p:spPr>
          <a:xfrm>
            <a:off x="385531" y="4897573"/>
            <a:ext cx="2362200" cy="1714500"/>
          </a:xfrm>
          <a:prstGeom prst="rect">
            <a:avLst/>
          </a:prstGeom>
        </p:spPr>
      </p:pic>
    </p:spTree>
    <p:extLst>
      <p:ext uri="{BB962C8B-B14F-4D97-AF65-F5344CB8AC3E}">
        <p14:creationId xmlns:p14="http://schemas.microsoft.com/office/powerpoint/2010/main" val="333559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Simple One-D Diffusion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99788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7404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394477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404433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23</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49046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Introducing the Test Function, w</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Time/</a:t>
            </a:r>
            <a:r>
              <a:rPr lang="en-US" dirty="0" err="1"/>
              <a:t>Src</a:t>
            </a:r>
            <a:r>
              <a:rPr lang="en-US" dirty="0"/>
              <a:t>/Advection/Diffusion equation for scalar </a:t>
            </a:r>
            <a:r>
              <a:rPr lang="en-US" dirty="0">
                <a:latin typeface="Symbol" pitchFamily="2" charset="2"/>
              </a:rPr>
              <a:t>f</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endParaRPr lang="en-US" dirty="0">
              <a:latin typeface="Symbol" pitchFamily="2" charset="2"/>
            </a:endParaRPr>
          </a:p>
          <a:p>
            <a:r>
              <a:rPr lang="en-US" dirty="0"/>
              <a:t>Under the assumption,		          yields: </a:t>
            </a:r>
          </a:p>
          <a:p>
            <a:endParaRPr lang="en-US" dirty="0"/>
          </a:p>
          <a:p>
            <a:r>
              <a:rPr lang="en-US" dirty="0"/>
              <a:t>We can also integrate this PDE over the volume, while introducing a test function, w</a:t>
            </a:r>
          </a:p>
          <a:p>
            <a:endParaRPr lang="en-US" dirty="0">
              <a:solidFill>
                <a:srgbClr val="000000"/>
              </a:solidFill>
              <a:effectLst/>
            </a:endParaRPr>
          </a:p>
          <a:p>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effectLst/>
              </a:rPr>
              <a:t>The above is the so-called weak-form of the original (strong form) partial differential equation</a:t>
            </a:r>
          </a:p>
          <a:p>
            <a:pPr marL="342900" indent="-342900">
              <a:buFont typeface="Arial" panose="020B0604020202020204" pitchFamily="34" charset="0"/>
              <a:buChar char="•"/>
            </a:pPr>
            <a:r>
              <a:rPr lang="en-US" dirty="0">
                <a:solidFill>
                  <a:srgbClr val="000000"/>
                </a:solidFill>
                <a:effectLst/>
              </a:rPr>
              <a:t>The elegant concept of a weighted residual statement is to seek a weak solution such that the residual is orthogonal to a selected space of weight functions</a:t>
            </a:r>
          </a:p>
          <a:p>
            <a:endParaRPr lang="en-US" dirty="0"/>
          </a:p>
        </p:txBody>
      </p:sp>
      <p:pic>
        <p:nvPicPr>
          <p:cNvPr id="5" name="Picture 4">
            <a:extLst>
              <a:ext uri="{FF2B5EF4-FFF2-40B4-BE49-F238E27FC236}">
                <a16:creationId xmlns:a16="http://schemas.microsoft.com/office/drawing/2014/main" id="{615501AC-7664-D67B-2542-DA056483C816}"/>
              </a:ext>
            </a:extLst>
          </p:cNvPr>
          <p:cNvPicPr>
            <a:picLocks noChangeAspect="1"/>
          </p:cNvPicPr>
          <p:nvPr/>
        </p:nvPicPr>
        <p:blipFill>
          <a:blip r:embed="rId2"/>
          <a:stretch>
            <a:fillRect/>
          </a:stretch>
        </p:blipFill>
        <p:spPr>
          <a:xfrm>
            <a:off x="5976964" y="3089913"/>
            <a:ext cx="4546600" cy="685800"/>
          </a:xfrm>
          <a:prstGeom prst="rect">
            <a:avLst/>
          </a:prstGeom>
        </p:spPr>
      </p:pic>
      <p:pic>
        <p:nvPicPr>
          <p:cNvPr id="7" name="Picture 6">
            <a:extLst>
              <a:ext uri="{FF2B5EF4-FFF2-40B4-BE49-F238E27FC236}">
                <a16:creationId xmlns:a16="http://schemas.microsoft.com/office/drawing/2014/main" id="{CAF1FE3B-43C6-2E4F-ACF0-EEA925CF3561}"/>
              </a:ext>
            </a:extLst>
          </p:cNvPr>
          <p:cNvPicPr>
            <a:picLocks noChangeAspect="1"/>
          </p:cNvPicPr>
          <p:nvPr/>
        </p:nvPicPr>
        <p:blipFill>
          <a:blip r:embed="rId3"/>
          <a:stretch>
            <a:fillRect/>
          </a:stretch>
        </p:blipFill>
        <p:spPr>
          <a:xfrm>
            <a:off x="3134425" y="1972810"/>
            <a:ext cx="4559300" cy="685800"/>
          </a:xfrm>
          <a:prstGeom prst="rect">
            <a:avLst/>
          </a:prstGeom>
        </p:spPr>
      </p:pic>
      <p:pic>
        <p:nvPicPr>
          <p:cNvPr id="8" name="Picture 7">
            <a:extLst>
              <a:ext uri="{FF2B5EF4-FFF2-40B4-BE49-F238E27FC236}">
                <a16:creationId xmlns:a16="http://schemas.microsoft.com/office/drawing/2014/main" id="{F565C1AF-0146-38F7-1B4E-29937B7E2DE1}"/>
              </a:ext>
            </a:extLst>
          </p:cNvPr>
          <p:cNvPicPr>
            <a:picLocks noChangeAspect="1"/>
          </p:cNvPicPr>
          <p:nvPr/>
        </p:nvPicPr>
        <p:blipFill>
          <a:blip r:embed="rId4"/>
          <a:stretch>
            <a:fillRect/>
          </a:stretch>
        </p:blipFill>
        <p:spPr>
          <a:xfrm>
            <a:off x="3550622" y="3187961"/>
            <a:ext cx="1092200" cy="520700"/>
          </a:xfrm>
          <a:prstGeom prst="rect">
            <a:avLst/>
          </a:prstGeom>
        </p:spPr>
      </p:pic>
      <p:pic>
        <p:nvPicPr>
          <p:cNvPr id="12" name="Picture 11">
            <a:extLst>
              <a:ext uri="{FF2B5EF4-FFF2-40B4-BE49-F238E27FC236}">
                <a16:creationId xmlns:a16="http://schemas.microsoft.com/office/drawing/2014/main" id="{5546E49D-B369-FE66-5E9D-B130BE7FBBB9}"/>
              </a:ext>
            </a:extLst>
          </p:cNvPr>
          <p:cNvPicPr>
            <a:picLocks noChangeAspect="1"/>
          </p:cNvPicPr>
          <p:nvPr/>
        </p:nvPicPr>
        <p:blipFill>
          <a:blip r:embed="rId5"/>
          <a:stretch>
            <a:fillRect/>
          </a:stretch>
        </p:blipFill>
        <p:spPr>
          <a:xfrm>
            <a:off x="1922651" y="4599539"/>
            <a:ext cx="7416800" cy="685800"/>
          </a:xfrm>
          <a:prstGeom prst="rect">
            <a:avLst/>
          </a:prstGeom>
        </p:spPr>
      </p:pic>
    </p:spTree>
    <p:extLst>
      <p:ext uri="{BB962C8B-B14F-4D97-AF65-F5344CB8AC3E}">
        <p14:creationId xmlns:p14="http://schemas.microsoft.com/office/powerpoint/2010/main" val="30661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Integration-by-Parts</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integration-by-parts, for example,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Note, that w must be differentiable at least once</a:t>
            </a:r>
          </a:p>
          <a:p>
            <a:pPr marL="342900" indent="-342900">
              <a:buFont typeface="Arial" panose="020B0604020202020204" pitchFamily="34" charset="0"/>
              <a:buChar char="•"/>
            </a:pPr>
            <a:r>
              <a:rPr lang="en-US" dirty="0"/>
              <a:t>Under the special designation of w to be a piecewise constant, or Heaviside function, the gradient of this is a (negative) </a:t>
            </a:r>
            <a:r>
              <a:rPr lang="en-US" dirty="0" err="1"/>
              <a:t>Diract</a:t>
            </a:r>
            <a:r>
              <a:rPr lang="en-US" dirty="0"/>
              <a:t>-delta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000000"/>
                </a:solidFill>
                <a:effectLst/>
              </a:rPr>
              <a:t>A key property of this function is that the gradient of the piece-wise constant test function is a distribution of delta functions on the sub-control volume surface yielding,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rPr>
              <a:t>Recall, we could have arrived at this form by simply usage of Gauss-Divergence, however, this formality allows us to view a finite volume scheme as a Petrov-</a:t>
            </a:r>
            <a:r>
              <a:rPr lang="en-US" dirty="0" err="1">
                <a:solidFill>
                  <a:srgbClr val="000000"/>
                </a:solidFill>
              </a:rPr>
              <a:t>Galerkin</a:t>
            </a:r>
            <a:r>
              <a:rPr lang="en-US" dirty="0">
                <a:solidFill>
                  <a:srgbClr val="000000"/>
                </a:solidFill>
              </a:rPr>
              <a:t> scheme, i.e., the underlying basis differs from the test function</a:t>
            </a:r>
          </a:p>
        </p:txBody>
      </p:sp>
      <p:pic>
        <p:nvPicPr>
          <p:cNvPr id="11" name="Picture 10">
            <a:extLst>
              <a:ext uri="{FF2B5EF4-FFF2-40B4-BE49-F238E27FC236}">
                <a16:creationId xmlns:a16="http://schemas.microsoft.com/office/drawing/2014/main" id="{1361A1B9-F205-EDFC-F7A8-C43D34FE8C4B}"/>
              </a:ext>
            </a:extLst>
          </p:cNvPr>
          <p:cNvPicPr>
            <a:picLocks noChangeAspect="1"/>
          </p:cNvPicPr>
          <p:nvPr/>
        </p:nvPicPr>
        <p:blipFill>
          <a:blip r:embed="rId2"/>
          <a:stretch>
            <a:fillRect/>
          </a:stretch>
        </p:blipFill>
        <p:spPr>
          <a:xfrm>
            <a:off x="2175790" y="1899086"/>
            <a:ext cx="6197600" cy="673100"/>
          </a:xfrm>
          <a:prstGeom prst="rect">
            <a:avLst/>
          </a:prstGeom>
        </p:spPr>
      </p:pic>
      <p:pic>
        <p:nvPicPr>
          <p:cNvPr id="14" name="Picture 13">
            <a:extLst>
              <a:ext uri="{FF2B5EF4-FFF2-40B4-BE49-F238E27FC236}">
                <a16:creationId xmlns:a16="http://schemas.microsoft.com/office/drawing/2014/main" id="{5AF9C751-DFDE-689E-33DB-D02DF031895B}"/>
              </a:ext>
            </a:extLst>
          </p:cNvPr>
          <p:cNvPicPr>
            <a:picLocks noChangeAspect="1"/>
          </p:cNvPicPr>
          <p:nvPr/>
        </p:nvPicPr>
        <p:blipFill>
          <a:blip r:embed="rId3"/>
          <a:stretch>
            <a:fillRect/>
          </a:stretch>
        </p:blipFill>
        <p:spPr>
          <a:xfrm>
            <a:off x="2477145" y="4790945"/>
            <a:ext cx="6400800" cy="685800"/>
          </a:xfrm>
          <a:prstGeom prst="rect">
            <a:avLst/>
          </a:prstGeom>
        </p:spPr>
      </p:pic>
    </p:spTree>
    <p:extLst>
      <p:ext uri="{BB962C8B-B14F-4D97-AF65-F5344CB8AC3E}">
        <p14:creationId xmlns:p14="http://schemas.microsoft.com/office/powerpoint/2010/main" val="50634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F45B-9C79-717C-6CC2-B939B0F9B1D8}"/>
              </a:ext>
            </a:extLst>
          </p:cNvPr>
          <p:cNvSpPr>
            <a:spLocks noGrp="1"/>
          </p:cNvSpPr>
          <p:nvPr>
            <p:ph type="title"/>
          </p:nvPr>
        </p:nvSpPr>
        <p:spPr/>
        <p:txBody>
          <a:bodyPr/>
          <a:lstStyle/>
          <a:p>
            <a:r>
              <a:rPr lang="en-US" dirty="0"/>
              <a:t>Deep Dive on EBVC: Node and Edge-loops</a:t>
            </a:r>
          </a:p>
        </p:txBody>
      </p:sp>
      <p:sp>
        <p:nvSpPr>
          <p:cNvPr id="3" name="Slide Number Placeholder 2">
            <a:extLst>
              <a:ext uri="{FF2B5EF4-FFF2-40B4-BE49-F238E27FC236}">
                <a16:creationId xmlns:a16="http://schemas.microsoft.com/office/drawing/2014/main" id="{6A0B6BB6-0D9E-4AAE-5741-36814790CCB6}"/>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724A8115-19C3-4C14-18A2-A0C9DD3A2B70}"/>
              </a:ext>
            </a:extLst>
          </p:cNvPr>
          <p:cNvSpPr>
            <a:spLocks noGrp="1"/>
          </p:cNvSpPr>
          <p:nvPr>
            <p:ph sz="quarter" idx="11"/>
          </p:nvPr>
        </p:nvSpPr>
        <p:spPr/>
        <p:txBody>
          <a:bodyPr/>
          <a:lstStyle/>
          <a:p>
            <a:r>
              <a:rPr lang="en-US" dirty="0"/>
              <a:t>EBVC is a discretization scheme that:</a:t>
            </a:r>
          </a:p>
          <a:p>
            <a:pPr marL="342900" indent="-342900">
              <a:buFont typeface="Arial" panose="020B0604020202020204" pitchFamily="34" charset="0"/>
              <a:buChar char="•"/>
            </a:pPr>
            <a:r>
              <a:rPr lang="en-US" dirty="0"/>
              <a:t>Uses a piecewise-constant test function</a:t>
            </a:r>
          </a:p>
          <a:p>
            <a:pPr marL="342900" indent="-342900">
              <a:buFont typeface="Arial" panose="020B0604020202020204" pitchFamily="34" charset="0"/>
              <a:buChar char="•"/>
            </a:pPr>
            <a:r>
              <a:rPr lang="en-US" dirty="0"/>
              <a:t>Is a two-state flux approach, with a face-centered arrangement</a:t>
            </a:r>
          </a:p>
          <a:p>
            <a:pPr marL="342900" indent="-342900">
              <a:buFont typeface="Arial" panose="020B0604020202020204" pitchFamily="34" charset="0"/>
              <a:buChar char="•"/>
            </a:pPr>
            <a:r>
              <a:rPr lang="en-US" dirty="0"/>
              <a:t>Iterates over locally-owned nodes for Time/Source/etc. (volumetric-based terms)</a:t>
            </a:r>
          </a:p>
          <a:p>
            <a:pPr marL="342900" indent="-342900">
              <a:buFont typeface="Arial" panose="020B0604020202020204" pitchFamily="34" charset="0"/>
              <a:buChar char="•"/>
            </a:pPr>
            <a:r>
              <a:rPr lang="en-US" dirty="0"/>
              <a:t>Iterates over locally-owned edges for Advection/Diffusion terms (surface-based terms)</a:t>
            </a:r>
          </a:p>
          <a:p>
            <a:endParaRPr lang="en-US" dirty="0"/>
          </a:p>
        </p:txBody>
      </p:sp>
      <p:grpSp>
        <p:nvGrpSpPr>
          <p:cNvPr id="5" name="Group 4">
            <a:extLst>
              <a:ext uri="{FF2B5EF4-FFF2-40B4-BE49-F238E27FC236}">
                <a16:creationId xmlns:a16="http://schemas.microsoft.com/office/drawing/2014/main" id="{C37ACEC3-2653-6FDD-5920-1130B9BCFEE1}"/>
              </a:ext>
            </a:extLst>
          </p:cNvPr>
          <p:cNvGrpSpPr/>
          <p:nvPr/>
        </p:nvGrpSpPr>
        <p:grpSpPr>
          <a:xfrm>
            <a:off x="309898" y="3425063"/>
            <a:ext cx="3358249" cy="3168978"/>
            <a:chOff x="476994" y="1089765"/>
            <a:chExt cx="3358249" cy="3168978"/>
          </a:xfrm>
        </p:grpSpPr>
        <p:grpSp>
          <p:nvGrpSpPr>
            <p:cNvPr id="6" name="Group 5">
              <a:extLst>
                <a:ext uri="{FF2B5EF4-FFF2-40B4-BE49-F238E27FC236}">
                  <a16:creationId xmlns:a16="http://schemas.microsoft.com/office/drawing/2014/main" id="{6867C346-CF39-B785-9BAB-F2980BECE62B}"/>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EF25D943-93E8-010E-99D5-1C67E8C4BF83}"/>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E89947BE-1816-DA87-2767-35DE2AB38A9F}"/>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4720BB49-9C24-B7AD-717F-4BCDA2850CAE}"/>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13CB1499-E04C-84D1-4BAC-4EFE61C42706}"/>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6371D367-42A0-A814-8387-8756635F21B0}"/>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11B9A6D7-A494-CD09-FE45-0352E906172A}"/>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B4341A0E-E446-B30A-77DE-0B15E99B4D58}"/>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A0E0927D-E214-B178-DD51-C195522CA9C9}"/>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F29740C4-2AAC-5053-17F0-4FD8C3C99B0A}"/>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0B23D11-BBD1-1EE7-20D3-3818F7AE7576}"/>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1B175483-3BF6-8315-1E85-79FA801AC5CC}"/>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A40BF5B5-27EF-D7AA-CAF8-8E3401A80938}"/>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FA1366D-B1BF-EAF7-9E1E-6147256FF8B2}"/>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469E0A14-8B88-82A2-01F6-3769E3BA516B}"/>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A6FDDC67-F8CC-7324-02A3-6DF434E69539}"/>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FE6AC400-44CB-26CE-CBFC-E19A99F856A9}"/>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4C70CE3C-4CDD-7524-FDEF-C181BF79DDC7}"/>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8215FCC2-0495-11BF-19A7-8FEF6B79657C}"/>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AE65772-FD72-856B-1292-AC9AA29B86B5}"/>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A441394-2140-6F3C-EB71-3C4CBA91613B}"/>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C9A1EBB-0BAF-9343-6479-CA982B6A1A2C}"/>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6011A5EC-0F02-B751-8CCA-AF68B5FD9FB8}"/>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0087F0A0-6690-B81D-99BD-DCEDCCB66E74}"/>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B8B80B53-5E8E-B5EC-1BEB-C34768504B6B}"/>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64676C2D-3C52-3BA2-84D7-33B167A7A973}"/>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BDB9C53B-25B1-EFEF-92D8-A350C6CD88B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7D98AF3D-E890-E67D-D995-78BE15F4A5CB}"/>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98784BF7-CB91-AC79-5C1A-31FFFD3890C8}"/>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DCD31186-CE50-3D65-BD0C-09DFDC53114B}"/>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1F44C181-EF97-9583-8B8B-02ADEC921C2B}"/>
              </a:ext>
            </a:extLst>
          </p:cNvPr>
          <p:cNvGrpSpPr/>
          <p:nvPr/>
        </p:nvGrpSpPr>
        <p:grpSpPr>
          <a:xfrm>
            <a:off x="8983607" y="3745731"/>
            <a:ext cx="2297823" cy="1143095"/>
            <a:chOff x="7874215" y="2879810"/>
            <a:chExt cx="2297823" cy="1143095"/>
          </a:xfrm>
        </p:grpSpPr>
        <p:grpSp>
          <p:nvGrpSpPr>
            <p:cNvPr id="37" name="Group 36">
              <a:extLst>
                <a:ext uri="{FF2B5EF4-FFF2-40B4-BE49-F238E27FC236}">
                  <a16:creationId xmlns:a16="http://schemas.microsoft.com/office/drawing/2014/main" id="{342B7E1F-1538-7EB2-34DA-E2726EE7ED19}"/>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91A5927D-37D9-8898-9B15-277A3F7913E4}"/>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766DECA-D36A-D941-AEC7-14C93D53B36F}"/>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4C4A2A2C-B524-F174-0998-B563146AA3E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DDA378D0-9193-3B98-D19C-7E6E15CD43E3}"/>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8A547F2-0626-8EC6-A724-2C3C1906A6A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6E17FBC-8557-B0AD-0144-D2D0A7A6808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EED012CB-303A-1525-54BB-70A9E75AE80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6B3F359C-0D9F-4CFE-2702-1AE573A0F7AD}"/>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1EC92E48-1491-823B-AE5F-BEDBCCAF7961}"/>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7F2269E-5F2D-9DFC-38E4-5AB57ECAAA8A}"/>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F3A49B7C-15A7-473C-7A37-78D1AA27115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4C463FE9-DCF6-4A9E-BDB5-1B7512DBA544}"/>
              </a:ext>
            </a:extLst>
          </p:cNvPr>
          <p:cNvGrpSpPr/>
          <p:nvPr/>
        </p:nvGrpSpPr>
        <p:grpSpPr>
          <a:xfrm>
            <a:off x="4005019" y="3927161"/>
            <a:ext cx="1426464" cy="1386484"/>
            <a:chOff x="5930432" y="4272731"/>
            <a:chExt cx="1426464" cy="1386484"/>
          </a:xfrm>
        </p:grpSpPr>
        <p:grpSp>
          <p:nvGrpSpPr>
            <p:cNvPr id="50" name="Group 49">
              <a:extLst>
                <a:ext uri="{FF2B5EF4-FFF2-40B4-BE49-F238E27FC236}">
                  <a16:creationId xmlns:a16="http://schemas.microsoft.com/office/drawing/2014/main" id="{D20C1F66-7A31-3557-3E86-B7B91E942EE5}"/>
                </a:ext>
              </a:extLst>
            </p:cNvPr>
            <p:cNvGrpSpPr/>
            <p:nvPr/>
          </p:nvGrpSpPr>
          <p:grpSpPr>
            <a:xfrm>
              <a:off x="5930432" y="4272731"/>
              <a:ext cx="1426464" cy="1386484"/>
              <a:chOff x="4824155" y="834745"/>
              <a:chExt cx="1426464" cy="1386484"/>
            </a:xfrm>
          </p:grpSpPr>
          <p:cxnSp>
            <p:nvCxnSpPr>
              <p:cNvPr id="52" name="Straight Connector 51">
                <a:extLst>
                  <a:ext uri="{FF2B5EF4-FFF2-40B4-BE49-F238E27FC236}">
                    <a16:creationId xmlns:a16="http://schemas.microsoft.com/office/drawing/2014/main" id="{3CAEFECD-5D60-B76E-3150-F99632319DB1}"/>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53" name="Straight Connector 52">
                <a:extLst>
                  <a:ext uri="{FF2B5EF4-FFF2-40B4-BE49-F238E27FC236}">
                    <a16:creationId xmlns:a16="http://schemas.microsoft.com/office/drawing/2014/main" id="{8190AAC1-C6BD-ED8D-6CE0-0FCADAD75A00}"/>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54" name="Straight Connector 53">
                <a:extLst>
                  <a:ext uri="{FF2B5EF4-FFF2-40B4-BE49-F238E27FC236}">
                    <a16:creationId xmlns:a16="http://schemas.microsoft.com/office/drawing/2014/main" id="{4753B1E8-DFB5-20CC-29E2-957BA8222A7E}"/>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55" name="Straight Connector 54">
                <a:extLst>
                  <a:ext uri="{FF2B5EF4-FFF2-40B4-BE49-F238E27FC236}">
                    <a16:creationId xmlns:a16="http://schemas.microsoft.com/office/drawing/2014/main" id="{97C2753A-BB5F-A33E-F22D-78CCAE3E3CD9}"/>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56" name="Oval 55">
                <a:extLst>
                  <a:ext uri="{FF2B5EF4-FFF2-40B4-BE49-F238E27FC236}">
                    <a16:creationId xmlns:a16="http://schemas.microsoft.com/office/drawing/2014/main" id="{06BAD5C6-8F79-B6C1-5313-CC5F0A98BE9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8C5ACA1-6D0E-0B09-984E-3F14D9EF971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BCDC01DE-E46C-0247-FD0A-37C4A09A790B}"/>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51" name="TextBox 50">
              <a:extLst>
                <a:ext uri="{FF2B5EF4-FFF2-40B4-BE49-F238E27FC236}">
                  <a16:creationId xmlns:a16="http://schemas.microsoft.com/office/drawing/2014/main" id="{90B0CEC4-482E-0274-1D34-9F176662F92F}"/>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grpSp>
        <p:nvGrpSpPr>
          <p:cNvPr id="59" name="Group 58">
            <a:extLst>
              <a:ext uri="{FF2B5EF4-FFF2-40B4-BE49-F238E27FC236}">
                <a16:creationId xmlns:a16="http://schemas.microsoft.com/office/drawing/2014/main" id="{7C8D1E64-A0A9-E9B8-D96D-B1E95D1738BA}"/>
              </a:ext>
            </a:extLst>
          </p:cNvPr>
          <p:cNvGrpSpPr/>
          <p:nvPr/>
        </p:nvGrpSpPr>
        <p:grpSpPr>
          <a:xfrm>
            <a:off x="6399914" y="3777625"/>
            <a:ext cx="2134985" cy="1380431"/>
            <a:chOff x="4824667" y="2873876"/>
            <a:chExt cx="2134985" cy="1380431"/>
          </a:xfrm>
        </p:grpSpPr>
        <p:grpSp>
          <p:nvGrpSpPr>
            <p:cNvPr id="60" name="Group 59">
              <a:extLst>
                <a:ext uri="{FF2B5EF4-FFF2-40B4-BE49-F238E27FC236}">
                  <a16:creationId xmlns:a16="http://schemas.microsoft.com/office/drawing/2014/main" id="{A3D2BF5C-1F4F-892D-7D9A-F8165CF51F25}"/>
                </a:ext>
              </a:extLst>
            </p:cNvPr>
            <p:cNvGrpSpPr/>
            <p:nvPr/>
          </p:nvGrpSpPr>
          <p:grpSpPr>
            <a:xfrm>
              <a:off x="4824667" y="2873876"/>
              <a:ext cx="2134985" cy="1380431"/>
              <a:chOff x="4363705" y="1968542"/>
              <a:chExt cx="2134985" cy="1380431"/>
            </a:xfrm>
          </p:grpSpPr>
          <p:grpSp>
            <p:nvGrpSpPr>
              <p:cNvPr id="62" name="Group 61">
                <a:extLst>
                  <a:ext uri="{FF2B5EF4-FFF2-40B4-BE49-F238E27FC236}">
                    <a16:creationId xmlns:a16="http://schemas.microsoft.com/office/drawing/2014/main" id="{CA18C52B-DAF2-3999-5DD8-1FD2DE933073}"/>
                  </a:ext>
                </a:extLst>
              </p:cNvPr>
              <p:cNvGrpSpPr/>
              <p:nvPr/>
            </p:nvGrpSpPr>
            <p:grpSpPr>
              <a:xfrm>
                <a:off x="4407089" y="1968542"/>
                <a:ext cx="1652866" cy="1380431"/>
                <a:chOff x="4151842" y="1790494"/>
                <a:chExt cx="1652866" cy="1380431"/>
              </a:xfrm>
            </p:grpSpPr>
            <p:cxnSp>
              <p:nvCxnSpPr>
                <p:cNvPr id="66" name="Straight Connector 65">
                  <a:extLst>
                    <a:ext uri="{FF2B5EF4-FFF2-40B4-BE49-F238E27FC236}">
                      <a16:creationId xmlns:a16="http://schemas.microsoft.com/office/drawing/2014/main" id="{A58781CB-2D58-1FD9-4EA7-E2E8912297F9}"/>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67" name="Straight Connector 66">
                  <a:extLst>
                    <a:ext uri="{FF2B5EF4-FFF2-40B4-BE49-F238E27FC236}">
                      <a16:creationId xmlns:a16="http://schemas.microsoft.com/office/drawing/2014/main" id="{B33229F1-4E12-8E35-E23D-53FB8B65DEB2}"/>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68" name="Straight Connector 67">
                  <a:extLst>
                    <a:ext uri="{FF2B5EF4-FFF2-40B4-BE49-F238E27FC236}">
                      <a16:creationId xmlns:a16="http://schemas.microsoft.com/office/drawing/2014/main" id="{474CFDBE-CDFE-A66E-AA72-C004BDD97F13}"/>
                    </a:ext>
                  </a:extLst>
                </p:cNvPr>
                <p:cNvCxnSpPr>
                  <a:cxnSpLocks/>
                  <a:stCxn id="7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9" name="Oval 68">
                  <a:extLst>
                    <a:ext uri="{FF2B5EF4-FFF2-40B4-BE49-F238E27FC236}">
                      <a16:creationId xmlns:a16="http://schemas.microsoft.com/office/drawing/2014/main" id="{AE3D40C1-76B1-1FF0-2276-079661500A42}"/>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64D8F7DE-8A96-2DDD-79CC-EDE8E96D283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riangle 70">
                  <a:extLst>
                    <a:ext uri="{FF2B5EF4-FFF2-40B4-BE49-F238E27FC236}">
                      <a16:creationId xmlns:a16="http://schemas.microsoft.com/office/drawing/2014/main" id="{FF224524-1DE5-5E06-E192-BF9B1D6FB585}"/>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 name="TextBox 62">
                <a:extLst>
                  <a:ext uri="{FF2B5EF4-FFF2-40B4-BE49-F238E27FC236}">
                    <a16:creationId xmlns:a16="http://schemas.microsoft.com/office/drawing/2014/main" id="{C4B9220F-3ED9-FBEA-C2CA-10288AF781E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64" name="TextBox 63">
                <a:extLst>
                  <a:ext uri="{FF2B5EF4-FFF2-40B4-BE49-F238E27FC236}">
                    <a16:creationId xmlns:a16="http://schemas.microsoft.com/office/drawing/2014/main" id="{4F949BB7-0F93-E381-94BB-9C85A64983DE}"/>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65" name="TextBox 64">
                <a:extLst>
                  <a:ext uri="{FF2B5EF4-FFF2-40B4-BE49-F238E27FC236}">
                    <a16:creationId xmlns:a16="http://schemas.microsoft.com/office/drawing/2014/main" id="{11C47C4F-5EF8-8AB1-4DF9-A1877AA4E65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61" name="Straight Arrow Connector 60">
              <a:extLst>
                <a:ext uri="{FF2B5EF4-FFF2-40B4-BE49-F238E27FC236}">
                  <a16:creationId xmlns:a16="http://schemas.microsoft.com/office/drawing/2014/main" id="{2BD44EC2-9C46-B0E5-3259-853F822C3F56}"/>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75" name="Picture 74">
            <a:extLst>
              <a:ext uri="{FF2B5EF4-FFF2-40B4-BE49-F238E27FC236}">
                <a16:creationId xmlns:a16="http://schemas.microsoft.com/office/drawing/2014/main" id="{F5ABF169-92EF-C8CA-6F40-8C28A907C5FF}"/>
              </a:ext>
            </a:extLst>
          </p:cNvPr>
          <p:cNvPicPr>
            <a:picLocks noChangeAspect="1"/>
          </p:cNvPicPr>
          <p:nvPr/>
        </p:nvPicPr>
        <p:blipFill>
          <a:blip r:embed="rId2"/>
          <a:stretch>
            <a:fillRect/>
          </a:stretch>
        </p:blipFill>
        <p:spPr>
          <a:xfrm>
            <a:off x="3341592" y="5694668"/>
            <a:ext cx="2908300" cy="736600"/>
          </a:xfrm>
          <a:prstGeom prst="rect">
            <a:avLst/>
          </a:prstGeom>
        </p:spPr>
      </p:pic>
      <p:pic>
        <p:nvPicPr>
          <p:cNvPr id="76" name="Picture 75">
            <a:extLst>
              <a:ext uri="{FF2B5EF4-FFF2-40B4-BE49-F238E27FC236}">
                <a16:creationId xmlns:a16="http://schemas.microsoft.com/office/drawing/2014/main" id="{CACB3393-5FCC-3261-9B49-8E3C099D0CDA}"/>
              </a:ext>
            </a:extLst>
          </p:cNvPr>
          <p:cNvPicPr>
            <a:picLocks noChangeAspect="1"/>
          </p:cNvPicPr>
          <p:nvPr/>
        </p:nvPicPr>
        <p:blipFill>
          <a:blip r:embed="rId3"/>
          <a:stretch>
            <a:fillRect/>
          </a:stretch>
        </p:blipFill>
        <p:spPr>
          <a:xfrm>
            <a:off x="6218378" y="5168412"/>
            <a:ext cx="5956300" cy="762000"/>
          </a:xfrm>
          <a:prstGeom prst="rect">
            <a:avLst/>
          </a:prstGeom>
        </p:spPr>
      </p:pic>
    </p:spTree>
    <p:extLst>
      <p:ext uri="{BB962C8B-B14F-4D97-AF65-F5344CB8AC3E}">
        <p14:creationId xmlns:p14="http://schemas.microsoft.com/office/powerpoint/2010/main" val="16474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6A74-F117-F0B8-9987-1DBE98E2B5F7}"/>
              </a:ext>
            </a:extLst>
          </p:cNvPr>
          <p:cNvSpPr>
            <a:spLocks noGrp="1"/>
          </p:cNvSpPr>
          <p:nvPr>
            <p:ph type="title"/>
          </p:nvPr>
        </p:nvSpPr>
        <p:spPr/>
        <p:txBody>
          <a:bodyPr/>
          <a:lstStyle/>
          <a:p>
            <a:r>
              <a:rPr lang="en-US" dirty="0"/>
              <a:t>EBVC: Implicit Time Discretization</a:t>
            </a:r>
          </a:p>
        </p:txBody>
      </p:sp>
      <p:sp>
        <p:nvSpPr>
          <p:cNvPr id="3" name="Slide Number Placeholder 2">
            <a:extLst>
              <a:ext uri="{FF2B5EF4-FFF2-40B4-BE49-F238E27FC236}">
                <a16:creationId xmlns:a16="http://schemas.microsoft.com/office/drawing/2014/main" id="{E2D8DD9B-E6B7-3619-86D2-C1BC86D29AC7}"/>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03352E15-F68D-E381-5635-3F1F001393DE}"/>
              </a:ext>
            </a:extLst>
          </p:cNvPr>
          <p:cNvSpPr>
            <a:spLocks noGrp="1"/>
          </p:cNvSpPr>
          <p:nvPr>
            <p:ph sz="quarter" idx="11"/>
          </p:nvPr>
        </p:nvSpPr>
        <p:spPr>
          <a:xfrm>
            <a:off x="647700" y="1409700"/>
            <a:ext cx="11049000" cy="5448300"/>
          </a:xfrm>
        </p:spPr>
        <p:txBody>
          <a:bodyPr>
            <a:normAutofit/>
          </a:bodyPr>
          <a:lstStyle/>
          <a:p>
            <a:pPr marL="342900" indent="-342900">
              <a:buFont typeface="Arial" panose="020B0604020202020204" pitchFamily="34" charset="0"/>
              <a:buChar char="•"/>
            </a:pPr>
            <a:r>
              <a:rPr lang="en-US" dirty="0"/>
              <a:t>Let us define a general implicit time integrator that is A-stable</a:t>
            </a:r>
          </a:p>
          <a:p>
            <a:pPr marL="726948" lvl="1" indent="-342900">
              <a:buFont typeface="Arial" panose="020B0604020202020204" pitchFamily="34" charset="0"/>
              <a:buChar char="•"/>
            </a:pPr>
            <a:r>
              <a:rPr lang="en-US" dirty="0"/>
              <a:t>For y’ = k y ; y(0) = 1; y(t) = </a:t>
            </a:r>
            <a:r>
              <a:rPr lang="en-US" dirty="0" err="1"/>
              <a:t>e</a:t>
            </a:r>
            <a:r>
              <a:rPr lang="en-US" baseline="30000" dirty="0" err="1"/>
              <a:t>kt</a:t>
            </a:r>
            <a:r>
              <a:rPr lang="en-US" dirty="0"/>
              <a:t> solution approaches zero as time increases for k &lt; 0</a:t>
            </a:r>
            <a:endParaRPr lang="en-US" baseline="30000" dirty="0"/>
          </a:p>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endParaRPr lang="en-US" dirty="0"/>
          </a:p>
          <a:p>
            <a:r>
              <a:rPr lang="en-US" dirty="0"/>
              <a:t>This term is assembled over a nodal iteration and uses a single integration point (known as mass-lumping)</a:t>
            </a:r>
          </a:p>
          <a:p>
            <a:endParaRPr lang="en-US" dirty="0"/>
          </a:p>
          <a:p>
            <a:endParaRPr lang="en-US" dirty="0"/>
          </a:p>
          <a:p>
            <a:endParaRPr lang="en-US" dirty="0"/>
          </a:p>
          <a:p>
            <a:endParaRPr lang="en-US" dirty="0"/>
          </a:p>
          <a:p>
            <a:r>
              <a:rPr lang="en-US" dirty="0"/>
              <a:t>For uniform time stepping, the coefficients are give by, </a:t>
            </a: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1/2</a:t>
            </a:r>
          </a:p>
          <a:p>
            <a:endParaRPr lang="en-US" dirty="0"/>
          </a:p>
        </p:txBody>
      </p:sp>
      <p:grpSp>
        <p:nvGrpSpPr>
          <p:cNvPr id="5" name="Group 4">
            <a:extLst>
              <a:ext uri="{FF2B5EF4-FFF2-40B4-BE49-F238E27FC236}">
                <a16:creationId xmlns:a16="http://schemas.microsoft.com/office/drawing/2014/main" id="{DD684946-60AF-DFD0-2455-B1741181B50B}"/>
              </a:ext>
            </a:extLst>
          </p:cNvPr>
          <p:cNvGrpSpPr/>
          <p:nvPr/>
        </p:nvGrpSpPr>
        <p:grpSpPr>
          <a:xfrm>
            <a:off x="764879" y="4061816"/>
            <a:ext cx="1426464" cy="1386484"/>
            <a:chOff x="5930432" y="4272731"/>
            <a:chExt cx="1426464" cy="1386484"/>
          </a:xfrm>
        </p:grpSpPr>
        <p:grpSp>
          <p:nvGrpSpPr>
            <p:cNvPr id="6" name="Group 5">
              <a:extLst>
                <a:ext uri="{FF2B5EF4-FFF2-40B4-BE49-F238E27FC236}">
                  <a16:creationId xmlns:a16="http://schemas.microsoft.com/office/drawing/2014/main" id="{08E0AFEF-A1C2-79C7-64F5-D994E05765AF}"/>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D2FB4CAA-D22A-63A6-18C8-76086AD5C71F}"/>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D6EB27CF-7FD5-CCBE-136E-F97D751F0A61}"/>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A6500B49-CF40-2474-9033-3BBC56516E14}"/>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E429574F-25DE-1EDD-4DBE-D9D93CAB0D1F}"/>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FA70C132-4558-1F38-C4C3-E5B8706FC020}"/>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3BD0D644-13B5-314F-0776-0C2CD9777A6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F29D12D0-8BE8-F045-952C-9454B078CE26}"/>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D337DA0E-7288-C819-A196-2AFE03747DF8}"/>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5" name="Picture 14">
            <a:extLst>
              <a:ext uri="{FF2B5EF4-FFF2-40B4-BE49-F238E27FC236}">
                <a16:creationId xmlns:a16="http://schemas.microsoft.com/office/drawing/2014/main" id="{AAF55D18-67FF-015B-7AA6-9A8C019A5327}"/>
              </a:ext>
            </a:extLst>
          </p:cNvPr>
          <p:cNvPicPr>
            <a:picLocks noChangeAspect="1"/>
          </p:cNvPicPr>
          <p:nvPr/>
        </p:nvPicPr>
        <p:blipFill>
          <a:blip r:embed="rId2"/>
          <a:stretch>
            <a:fillRect/>
          </a:stretch>
        </p:blipFill>
        <p:spPr>
          <a:xfrm>
            <a:off x="3073400" y="4341628"/>
            <a:ext cx="6045200" cy="800100"/>
          </a:xfrm>
          <a:prstGeom prst="rect">
            <a:avLst/>
          </a:prstGeom>
        </p:spPr>
      </p:pic>
    </p:spTree>
    <p:extLst>
      <p:ext uri="{BB962C8B-B14F-4D97-AF65-F5344CB8AC3E}">
        <p14:creationId xmlns:p14="http://schemas.microsoft.com/office/powerpoint/2010/main" val="17279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75B3-1030-9F7B-2EBB-46082B0B80D5}"/>
              </a:ext>
            </a:extLst>
          </p:cNvPr>
          <p:cNvSpPr>
            <a:spLocks noGrp="1"/>
          </p:cNvSpPr>
          <p:nvPr>
            <p:ph type="title"/>
          </p:nvPr>
        </p:nvSpPr>
        <p:spPr/>
        <p:txBody>
          <a:bodyPr/>
          <a:lstStyle/>
          <a:p>
            <a:r>
              <a:rPr lang="en-US" dirty="0"/>
              <a:t>EBVC: Implicit Time Discretization; Code</a:t>
            </a:r>
          </a:p>
        </p:txBody>
      </p:sp>
      <p:sp>
        <p:nvSpPr>
          <p:cNvPr id="3" name="Slide Number Placeholder 2">
            <a:extLst>
              <a:ext uri="{FF2B5EF4-FFF2-40B4-BE49-F238E27FC236}">
                <a16:creationId xmlns:a16="http://schemas.microsoft.com/office/drawing/2014/main" id="{8E802DAA-1154-EA1B-157E-5E6C2673D08B}"/>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3D9D6506-F9CA-6882-8B96-BE53D9E8BC9D}"/>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https://github.com/NaluCFD/Nalu/blob/master/src/ScalarMassBDF2NodeSuppAlg.C</a:t>
            </a:r>
            <a:endParaRPr lang="en-US" dirty="0"/>
          </a:p>
        </p:txBody>
      </p:sp>
      <p:pic>
        <p:nvPicPr>
          <p:cNvPr id="5" name="Picture 4">
            <a:extLst>
              <a:ext uri="{FF2B5EF4-FFF2-40B4-BE49-F238E27FC236}">
                <a16:creationId xmlns:a16="http://schemas.microsoft.com/office/drawing/2014/main" id="{4C0A56C3-552D-4C09-B78D-E87C9595504B}"/>
              </a:ext>
            </a:extLst>
          </p:cNvPr>
          <p:cNvPicPr>
            <a:picLocks noChangeAspect="1"/>
          </p:cNvPicPr>
          <p:nvPr/>
        </p:nvPicPr>
        <p:blipFill>
          <a:blip r:embed="rId3"/>
          <a:stretch>
            <a:fillRect/>
          </a:stretch>
        </p:blipFill>
        <p:spPr>
          <a:xfrm>
            <a:off x="1151447" y="2062272"/>
            <a:ext cx="7304690" cy="4572000"/>
          </a:xfrm>
          <a:prstGeom prst="rect">
            <a:avLst/>
          </a:prstGeom>
        </p:spPr>
      </p:pic>
    </p:spTree>
    <p:extLst>
      <p:ext uri="{BB962C8B-B14F-4D97-AF65-F5344CB8AC3E}">
        <p14:creationId xmlns:p14="http://schemas.microsoft.com/office/powerpoint/2010/main" val="16352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the edge-based scheme are also assembled over a nodal loop</a:t>
            </a:r>
          </a:p>
          <a:p>
            <a:pPr marL="342900" indent="-342900">
              <a:buFont typeface="Arial" panose="020B0604020202020204" pitchFamily="34" charset="0"/>
              <a:buChar char="•"/>
            </a:pPr>
            <a:r>
              <a:rPr lang="en-US" dirty="0"/>
              <a:t>Note that in this scheme, we are using single point quadrature, i.e., the function is evaluated at a single point</a:t>
            </a:r>
          </a:p>
          <a:p>
            <a:r>
              <a:rPr lang="en-US" dirty="0"/>
              <a:t>The single point integration point leverages the fac that: p = 2N -1</a:t>
            </a:r>
          </a:p>
          <a:p>
            <a:pPr marL="342900" indent="-342900">
              <a:buFont typeface="Arial" panose="020B0604020202020204" pitchFamily="34" charset="0"/>
              <a:buChar char="•"/>
            </a:pPr>
            <a:r>
              <a:rPr lang="en-US" dirty="0"/>
              <a:t>Where N is the number of integration points and p is the polynomial order</a:t>
            </a:r>
          </a:p>
          <a:p>
            <a:pPr marL="342900" indent="-342900">
              <a:buFont typeface="Arial" panose="020B0604020202020204" pitchFamily="34" charset="0"/>
              <a:buChar char="•"/>
            </a:pPr>
            <a:r>
              <a:rPr lang="en-US" dirty="0"/>
              <a:t>For a linear basis, using one-point quadrature is design-order, or second-order in space</a:t>
            </a:r>
          </a:p>
          <a:p>
            <a:endParaRPr lang="en-US" dirty="0"/>
          </a:p>
        </p:txBody>
      </p:sp>
      <p:grpSp>
        <p:nvGrpSpPr>
          <p:cNvPr id="5" name="Group 4">
            <a:extLst>
              <a:ext uri="{FF2B5EF4-FFF2-40B4-BE49-F238E27FC236}">
                <a16:creationId xmlns:a16="http://schemas.microsoft.com/office/drawing/2014/main" id="{DC535826-63B1-B111-D663-838531E899CF}"/>
              </a:ext>
            </a:extLst>
          </p:cNvPr>
          <p:cNvGrpSpPr/>
          <p:nvPr/>
        </p:nvGrpSpPr>
        <p:grpSpPr>
          <a:xfrm>
            <a:off x="1346989" y="4633316"/>
            <a:ext cx="1426464" cy="1386484"/>
            <a:chOff x="5930432" y="4272731"/>
            <a:chExt cx="1426464" cy="1386484"/>
          </a:xfrm>
        </p:grpSpPr>
        <p:grpSp>
          <p:nvGrpSpPr>
            <p:cNvPr id="6" name="Group 5">
              <a:extLst>
                <a:ext uri="{FF2B5EF4-FFF2-40B4-BE49-F238E27FC236}">
                  <a16:creationId xmlns:a16="http://schemas.microsoft.com/office/drawing/2014/main" id="{37B2F5D6-94CE-42CE-AF43-80D06F46E942}"/>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0B5581DE-C942-C7BF-060C-83415EC911F6}"/>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57F692E4-79EC-9C16-4428-42DC39FD539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7D32F71A-4467-C97B-4CB4-31A1E02DEEB3}"/>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BFA60E61-833F-79A1-6936-0A19D92CB888}"/>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05ECC2FE-1901-28BB-D0D5-E28A223E9FAF}"/>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C6211A61-AA69-6032-645B-6A7317D097CE}"/>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EAB9E997-C023-D7F3-4429-71303842EAE5}"/>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E09F7E02-E691-35ED-7829-C0BA6C5FE4E4}"/>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5" name="Picture 14">
            <a:extLst>
              <a:ext uri="{FF2B5EF4-FFF2-40B4-BE49-F238E27FC236}">
                <a16:creationId xmlns:a16="http://schemas.microsoft.com/office/drawing/2014/main" id="{C9D4F4B7-9893-4F04-B8EA-F30415F2ECC9}"/>
              </a:ext>
            </a:extLst>
          </p:cNvPr>
          <p:cNvPicPr>
            <a:picLocks noChangeAspect="1"/>
          </p:cNvPicPr>
          <p:nvPr/>
        </p:nvPicPr>
        <p:blipFill>
          <a:blip r:embed="rId2"/>
          <a:stretch>
            <a:fillRect/>
          </a:stretch>
        </p:blipFill>
        <p:spPr>
          <a:xfrm>
            <a:off x="3992867" y="4883232"/>
            <a:ext cx="2908300" cy="736600"/>
          </a:xfrm>
          <a:prstGeom prst="rect">
            <a:avLst/>
          </a:prstGeom>
        </p:spPr>
      </p:pic>
    </p:spTree>
    <p:extLst>
      <p:ext uri="{BB962C8B-B14F-4D97-AF65-F5344CB8AC3E}">
        <p14:creationId xmlns:p14="http://schemas.microsoft.com/office/powerpoint/2010/main" val="14405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 Code</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https://github.com/NaluCFD/Nalu/blob/master/src/user_functions/VariableDensityMixFracSrcNodeSuppAlg.C</a:t>
            </a:r>
            <a:endParaRPr lang="en-US" dirty="0"/>
          </a:p>
          <a:p>
            <a:endParaRPr lang="en-US" dirty="0"/>
          </a:p>
        </p:txBody>
      </p:sp>
      <p:pic>
        <p:nvPicPr>
          <p:cNvPr id="16" name="Picture 15">
            <a:extLst>
              <a:ext uri="{FF2B5EF4-FFF2-40B4-BE49-F238E27FC236}">
                <a16:creationId xmlns:a16="http://schemas.microsoft.com/office/drawing/2014/main" id="{4C7C70C1-6DCB-815E-A3EC-E86767E26AB6}"/>
              </a:ext>
            </a:extLst>
          </p:cNvPr>
          <p:cNvPicPr>
            <a:picLocks noChangeAspect="1"/>
          </p:cNvPicPr>
          <p:nvPr/>
        </p:nvPicPr>
        <p:blipFill>
          <a:blip r:embed="rId3"/>
          <a:stretch>
            <a:fillRect/>
          </a:stretch>
        </p:blipFill>
        <p:spPr>
          <a:xfrm>
            <a:off x="2052023" y="2045373"/>
            <a:ext cx="7363127" cy="4608576"/>
          </a:xfrm>
          <a:prstGeom prst="rect">
            <a:avLst/>
          </a:prstGeom>
        </p:spPr>
      </p:pic>
    </p:spTree>
    <p:extLst>
      <p:ext uri="{BB962C8B-B14F-4D97-AF65-F5344CB8AC3E}">
        <p14:creationId xmlns:p14="http://schemas.microsoft.com/office/powerpoint/2010/main" val="232574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pic>
        <p:nvPicPr>
          <p:cNvPr id="5" name="Picture 4">
            <a:extLst>
              <a:ext uri="{FF2B5EF4-FFF2-40B4-BE49-F238E27FC236}">
                <a16:creationId xmlns:a16="http://schemas.microsoft.com/office/drawing/2014/main" id="{A37E9F51-7FEC-DB25-3782-AF19676F7D23}"/>
              </a:ext>
            </a:extLst>
          </p:cNvPr>
          <p:cNvPicPr>
            <a:picLocks noChangeAspect="1"/>
          </p:cNvPicPr>
          <p:nvPr/>
        </p:nvPicPr>
        <p:blipFill>
          <a:blip r:embed="rId2"/>
          <a:stretch>
            <a:fillRect/>
          </a:stretch>
        </p:blipFill>
        <p:spPr>
          <a:xfrm>
            <a:off x="4565703" y="4190015"/>
            <a:ext cx="5956300" cy="762000"/>
          </a:xfrm>
          <a:prstGeom prst="rect">
            <a:avLst/>
          </a:prstGeom>
        </p:spPr>
      </p:pic>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Tree>
    <p:extLst>
      <p:ext uri="{BB962C8B-B14F-4D97-AF65-F5344CB8AC3E}">
        <p14:creationId xmlns:p14="http://schemas.microsoft.com/office/powerpoint/2010/main" val="38395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pic>
        <p:nvPicPr>
          <p:cNvPr id="5" name="Picture 4">
            <a:extLst>
              <a:ext uri="{FF2B5EF4-FFF2-40B4-BE49-F238E27FC236}">
                <a16:creationId xmlns:a16="http://schemas.microsoft.com/office/drawing/2014/main" id="{A37E9F51-7FEC-DB25-3782-AF19676F7D23}"/>
              </a:ext>
            </a:extLst>
          </p:cNvPr>
          <p:cNvPicPr>
            <a:picLocks noChangeAspect="1"/>
          </p:cNvPicPr>
          <p:nvPr/>
        </p:nvPicPr>
        <p:blipFill>
          <a:blip r:embed="rId2"/>
          <a:stretch>
            <a:fillRect/>
          </a:stretch>
        </p:blipFill>
        <p:spPr>
          <a:xfrm>
            <a:off x="4565703" y="4190015"/>
            <a:ext cx="5956300" cy="762000"/>
          </a:xfrm>
          <a:prstGeom prst="rect">
            <a:avLst/>
          </a:prstGeom>
        </p:spPr>
      </p:pic>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64" name="TextBox 63">
            <a:extLst>
              <a:ext uri="{FF2B5EF4-FFF2-40B4-BE49-F238E27FC236}">
                <a16:creationId xmlns:a16="http://schemas.microsoft.com/office/drawing/2014/main" id="{0813039E-38EB-EE87-067A-1948334822CC}"/>
              </a:ext>
            </a:extLst>
          </p:cNvPr>
          <p:cNvSpPr txBox="1"/>
          <p:nvPr/>
        </p:nvSpPr>
        <p:spPr>
          <a:xfrm>
            <a:off x="10280073" y="4793720"/>
            <a:ext cx="0" cy="0"/>
          </a:xfrm>
          <a:prstGeom prst="rect">
            <a:avLst/>
          </a:prstGeom>
        </p:spPr>
        <p:txBody>
          <a:bodyPr vert="horz" wrap="none" lIns="91440" tIns="45720" rIns="91440" bIns="45720" rtlCol="0">
            <a:noAutofit/>
          </a:bodyPr>
          <a:lstStyle/>
          <a:p>
            <a:pPr algn="l"/>
            <a:r>
              <a:rPr lang="en-US" dirty="0">
                <a:ea typeface="Open Sans" panose="020B0606030504020204" pitchFamily="34" charset="0"/>
                <a:cs typeface="Open Sans" panose="020B0606030504020204" pitchFamily="34" charset="0"/>
              </a:rPr>
              <a:t>For kinetic energy</a:t>
            </a:r>
          </a:p>
          <a:p>
            <a:pPr algn="l"/>
            <a:r>
              <a:rPr lang="en-US" dirty="0">
                <a:ea typeface="Open Sans" panose="020B0606030504020204" pitchFamily="34" charset="0"/>
                <a:cs typeface="Open Sans" panose="020B0606030504020204" pitchFamily="34" charset="0"/>
              </a:rPr>
              <a:t>conservation, a CC</a:t>
            </a:r>
          </a:p>
          <a:p>
            <a:pPr algn="l"/>
            <a:r>
              <a:rPr lang="en-US" dirty="0">
                <a:ea typeface="Open Sans" panose="020B0606030504020204" pitchFamily="34" charset="0"/>
                <a:cs typeface="Open Sans" panose="020B0606030504020204" pitchFamily="34" charset="0"/>
              </a:rPr>
              <a:t>scheme also </a:t>
            </a:r>
          </a:p>
          <a:p>
            <a:pPr algn="l"/>
            <a:r>
              <a:rPr lang="en-US" dirty="0">
                <a:ea typeface="Open Sans" panose="020B0606030504020204" pitchFamily="34" charset="0"/>
                <a:cs typeface="Open Sans" panose="020B0606030504020204" pitchFamily="34" charset="0"/>
              </a:rPr>
              <a:t>uses ½ weights!</a:t>
            </a:r>
          </a:p>
        </p:txBody>
      </p:sp>
      <p:sp>
        <p:nvSpPr>
          <p:cNvPr id="65" name="TextBox 64">
            <a:extLst>
              <a:ext uri="{FF2B5EF4-FFF2-40B4-BE49-F238E27FC236}">
                <a16:creationId xmlns:a16="http://schemas.microsoft.com/office/drawing/2014/main" id="{A3010BE2-C4D6-1DF9-AB47-EBC398A2FBF0}"/>
              </a:ext>
            </a:extLst>
          </p:cNvPr>
          <p:cNvSpPr txBox="1"/>
          <p:nvPr/>
        </p:nvSpPr>
        <p:spPr>
          <a:xfrm>
            <a:off x="8451273" y="6359283"/>
            <a:ext cx="0" cy="0"/>
          </a:xfrm>
          <a:prstGeom prst="rect">
            <a:avLst/>
          </a:prstGeom>
        </p:spPr>
        <p:txBody>
          <a:bodyPr vert="horz" wrap="none" lIns="91440" tIns="45720" rIns="91440" bIns="45720" rtlCol="0">
            <a:noAutofit/>
          </a:bodyPr>
          <a:lstStyle/>
          <a:p>
            <a:r>
              <a:rPr lang="en-US" dirty="0">
                <a:solidFill>
                  <a:srgbClr val="000000"/>
                </a:solidFill>
                <a:effectLst/>
                <a:ea typeface="Open Sans" panose="020B0606030504020204" pitchFamily="34" charset="0"/>
                <a:cs typeface="Open Sans" panose="020B0606030504020204" pitchFamily="34" charset="0"/>
              </a:rPr>
              <a:t>Mahesh et al., JCP (2004)</a:t>
            </a:r>
          </a:p>
          <a:p>
            <a:pPr algn="l"/>
            <a:endParaRPr lang="en-US" dirty="0"/>
          </a:p>
        </p:txBody>
      </p:sp>
    </p:spTree>
    <p:extLst>
      <p:ext uri="{BB962C8B-B14F-4D97-AF65-F5344CB8AC3E}">
        <p14:creationId xmlns:p14="http://schemas.microsoft.com/office/powerpoint/2010/main" val="13460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 Code</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700" y="1409700"/>
            <a:ext cx="11049000" cy="5301066"/>
          </a:xfrm>
        </p:spPr>
        <p:txBody>
          <a:bodyPr>
            <a:normAutofit/>
          </a:bodyPr>
          <a:lstStyle/>
          <a:p>
            <a:pPr marL="342900" indent="-342900">
              <a:buFont typeface="Arial" panose="020B0604020202020204" pitchFamily="34" charset="0"/>
              <a:buChar char="•"/>
            </a:pPr>
            <a:r>
              <a:rPr lang="en-US" dirty="0">
                <a:hlinkClick r:id="rId2"/>
              </a:rPr>
              <a:t>https://github.com/NaluCFD/Nalu/blob/master/src/AssembleScalarEdgeSolverAlgorithm.C</a:t>
            </a:r>
            <a:r>
              <a:rPr lang="en-US" dirty="0"/>
              <a:t> </a:t>
            </a:r>
          </a:p>
          <a:p>
            <a:endParaRPr lang="en-US" dirty="0"/>
          </a:p>
        </p:txBody>
      </p:sp>
    </p:spTree>
    <p:extLst>
      <p:ext uri="{BB962C8B-B14F-4D97-AF65-F5344CB8AC3E}">
        <p14:creationId xmlns:p14="http://schemas.microsoft.com/office/powerpoint/2010/main" val="33741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F8-50C1-F460-B49E-205EBF183D20}"/>
              </a:ext>
            </a:extLst>
          </p:cNvPr>
          <p:cNvSpPr>
            <a:spLocks noGrp="1"/>
          </p:cNvSpPr>
          <p:nvPr>
            <p:ph type="title"/>
          </p:nvPr>
        </p:nvSpPr>
        <p:spPr/>
        <p:txBody>
          <a:bodyPr/>
          <a:lstStyle/>
          <a:p>
            <a:r>
              <a:rPr lang="en-US" dirty="0"/>
              <a:t>Upwind Advection Operators</a:t>
            </a:r>
          </a:p>
        </p:txBody>
      </p:sp>
      <p:sp>
        <p:nvSpPr>
          <p:cNvPr id="3" name="Slide Number Placeholder 2">
            <a:extLst>
              <a:ext uri="{FF2B5EF4-FFF2-40B4-BE49-F238E27FC236}">
                <a16:creationId xmlns:a16="http://schemas.microsoft.com/office/drawing/2014/main" id="{454B7D5D-EB07-5138-6F57-703DDB038BE4}"/>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CA10F4AB-7300-097A-194F-2B49CF10B4E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from our finite difference class that in absence of a stabilizing diffusion term, or when the velocity is very high, i.e., the Peclet number &gt; 2, non-physical oscillations can be noted</a:t>
            </a:r>
          </a:p>
          <a:p>
            <a:pPr marL="342900" indent="-342900">
              <a:buFont typeface="Arial" panose="020B0604020202020204" pitchFamily="34" charset="0"/>
              <a:buChar char="•"/>
            </a:pPr>
            <a:r>
              <a:rPr lang="en-US" dirty="0"/>
              <a:t>An upwind approach was devised to mitigate this at the expense of numerical accuracy</a:t>
            </a:r>
          </a:p>
          <a:p>
            <a:pPr marL="342900" indent="-342900">
              <a:buFont typeface="Arial" panose="020B0604020202020204" pitchFamily="34" charset="0"/>
              <a:buChar char="•"/>
            </a:pPr>
            <a:r>
              <a:rPr lang="en-US" dirty="0"/>
              <a:t>For a finite volume approach, </a:t>
            </a:r>
            <a:r>
              <a:rPr lang="en-US" dirty="0" err="1"/>
              <a:t>upwinding</a:t>
            </a:r>
            <a:r>
              <a:rPr lang="en-US" dirty="0"/>
              <a:t> is very easy to construct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dissipative due to loss of symmetry of the operator</a:t>
            </a:r>
          </a:p>
          <a:p>
            <a:pPr>
              <a:buFont typeface="Arial" charset="0"/>
              <a:buChar char="•"/>
            </a:pPr>
            <a:r>
              <a:rPr lang="en-US" dirty="0"/>
              <a:t> Higher-order upwind (second-order in space) can be obtained on an unstructured mesh by use of projected nodal gradients and extrapolation (will cover this in the advection operator section)</a:t>
            </a:r>
          </a:p>
          <a:p>
            <a:pPr marL="342900" indent="-342900">
              <a:buFont typeface="Arial" panose="020B0604020202020204" pitchFamily="34" charset="0"/>
              <a:buChar char="•"/>
            </a:pPr>
            <a:endParaRPr lang="en-US" dirty="0"/>
          </a:p>
        </p:txBody>
      </p:sp>
      <p:cxnSp>
        <p:nvCxnSpPr>
          <p:cNvPr id="5" name="Straight Connector 4">
            <a:extLst>
              <a:ext uri="{FF2B5EF4-FFF2-40B4-BE49-F238E27FC236}">
                <a16:creationId xmlns:a16="http://schemas.microsoft.com/office/drawing/2014/main" id="{D1F5A87D-B9E4-FBD9-8536-1F3EDFB3DB05}"/>
              </a:ext>
            </a:extLst>
          </p:cNvPr>
          <p:cNvCxnSpPr/>
          <p:nvPr/>
        </p:nvCxnSpPr>
        <p:spPr>
          <a:xfrm>
            <a:off x="1828801" y="355832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BD3CDC1-06E8-D788-F837-044B1DCA5382}"/>
              </a:ext>
            </a:extLst>
          </p:cNvPr>
          <p:cNvSpPr/>
          <p:nvPr/>
        </p:nvSpPr>
        <p:spPr>
          <a:xfrm>
            <a:off x="1737361" y="349409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92476C4-E82F-6FA6-81C5-E7B1F86DE15D}"/>
              </a:ext>
            </a:extLst>
          </p:cNvPr>
          <p:cNvSpPr/>
          <p:nvPr/>
        </p:nvSpPr>
        <p:spPr>
          <a:xfrm>
            <a:off x="6309361" y="3457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29146F9-1FE9-8E9C-115A-94636EF730BF}"/>
              </a:ext>
            </a:extLst>
          </p:cNvPr>
          <p:cNvSpPr/>
          <p:nvPr/>
        </p:nvSpPr>
        <p:spPr>
          <a:xfrm>
            <a:off x="4023361" y="3466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DD137E4E-96F3-10B5-1012-EF13D58D0336}"/>
              </a:ext>
            </a:extLst>
          </p:cNvPr>
          <p:cNvSpPr/>
          <p:nvPr/>
        </p:nvSpPr>
        <p:spPr>
          <a:xfrm>
            <a:off x="5233767" y="35022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2027847A-FC5A-CB4A-D7D9-6A78DA80EEB8}"/>
              </a:ext>
            </a:extLst>
          </p:cNvPr>
          <p:cNvSpPr/>
          <p:nvPr/>
        </p:nvSpPr>
        <p:spPr>
          <a:xfrm>
            <a:off x="2886337" y="34955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9CBD94-9921-1190-8BE9-C27CA88EC484}"/>
              </a:ext>
            </a:extLst>
          </p:cNvPr>
          <p:cNvSpPr txBox="1"/>
          <p:nvPr/>
        </p:nvSpPr>
        <p:spPr>
          <a:xfrm>
            <a:off x="8350513" y="3863574"/>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sp>
        <p:nvSpPr>
          <p:cNvPr id="13" name="TextBox 12">
            <a:extLst>
              <a:ext uri="{FF2B5EF4-FFF2-40B4-BE49-F238E27FC236}">
                <a16:creationId xmlns:a16="http://schemas.microsoft.com/office/drawing/2014/main" id="{D5C34A5D-4E00-8D63-AA77-112869401559}"/>
              </a:ext>
            </a:extLst>
          </p:cNvPr>
          <p:cNvSpPr txBox="1"/>
          <p:nvPr/>
        </p:nvSpPr>
        <p:spPr>
          <a:xfrm>
            <a:off x="1590595" y="3126808"/>
            <a:ext cx="476412" cy="369332"/>
          </a:xfrm>
          <a:prstGeom prst="rect">
            <a:avLst/>
          </a:prstGeom>
          <a:noFill/>
        </p:spPr>
        <p:txBody>
          <a:bodyPr wrap="none" rtlCol="0">
            <a:spAutoFit/>
          </a:bodyPr>
          <a:lstStyle/>
          <a:p>
            <a:r>
              <a:rPr lang="en-US" dirty="0"/>
              <a:t>j-1</a:t>
            </a:r>
          </a:p>
        </p:txBody>
      </p:sp>
      <p:sp>
        <p:nvSpPr>
          <p:cNvPr id="14" name="TextBox 13">
            <a:extLst>
              <a:ext uri="{FF2B5EF4-FFF2-40B4-BE49-F238E27FC236}">
                <a16:creationId xmlns:a16="http://schemas.microsoft.com/office/drawing/2014/main" id="{5FFFB136-8368-2EA5-3913-20D5B4509F4F}"/>
              </a:ext>
            </a:extLst>
          </p:cNvPr>
          <p:cNvSpPr txBox="1"/>
          <p:nvPr/>
        </p:nvSpPr>
        <p:spPr>
          <a:xfrm>
            <a:off x="3979988" y="3126808"/>
            <a:ext cx="269626" cy="369332"/>
          </a:xfrm>
          <a:prstGeom prst="rect">
            <a:avLst/>
          </a:prstGeom>
          <a:noFill/>
        </p:spPr>
        <p:txBody>
          <a:bodyPr wrap="none" rtlCol="0">
            <a:spAutoFit/>
          </a:bodyPr>
          <a:lstStyle/>
          <a:p>
            <a:r>
              <a:rPr lang="en-US" dirty="0"/>
              <a:t>j</a:t>
            </a:r>
          </a:p>
        </p:txBody>
      </p:sp>
      <p:sp>
        <p:nvSpPr>
          <p:cNvPr id="15" name="TextBox 14">
            <a:extLst>
              <a:ext uri="{FF2B5EF4-FFF2-40B4-BE49-F238E27FC236}">
                <a16:creationId xmlns:a16="http://schemas.microsoft.com/office/drawing/2014/main" id="{2F36ED73-A460-0EDF-34AB-97F5B9F3EDE7}"/>
              </a:ext>
            </a:extLst>
          </p:cNvPr>
          <p:cNvSpPr txBox="1"/>
          <p:nvPr/>
        </p:nvSpPr>
        <p:spPr>
          <a:xfrm>
            <a:off x="6162595" y="3106239"/>
            <a:ext cx="51328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4CDC78C7-B1CB-2961-0E5F-40DAD066A3F4}"/>
              </a:ext>
            </a:extLst>
          </p:cNvPr>
          <p:cNvSpPr txBox="1"/>
          <p:nvPr/>
        </p:nvSpPr>
        <p:spPr>
          <a:xfrm>
            <a:off x="5068566" y="3097238"/>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17" name="TextBox 16">
            <a:extLst>
              <a:ext uri="{FF2B5EF4-FFF2-40B4-BE49-F238E27FC236}">
                <a16:creationId xmlns:a16="http://schemas.microsoft.com/office/drawing/2014/main" id="{CA82711D-A858-DE3B-21CA-491049379D65}"/>
              </a:ext>
            </a:extLst>
          </p:cNvPr>
          <p:cNvSpPr txBox="1"/>
          <p:nvPr/>
        </p:nvSpPr>
        <p:spPr>
          <a:xfrm>
            <a:off x="2663853" y="3110882"/>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pic>
        <p:nvPicPr>
          <p:cNvPr id="18" name="Picture 17">
            <a:extLst>
              <a:ext uri="{FF2B5EF4-FFF2-40B4-BE49-F238E27FC236}">
                <a16:creationId xmlns:a16="http://schemas.microsoft.com/office/drawing/2014/main" id="{0A4FED0D-8D9B-53B9-7EAD-60E50DB92ED3}"/>
              </a:ext>
            </a:extLst>
          </p:cNvPr>
          <p:cNvPicPr>
            <a:picLocks noChangeAspect="1"/>
          </p:cNvPicPr>
          <p:nvPr/>
        </p:nvPicPr>
        <p:blipFill>
          <a:blip r:embed="rId2"/>
          <a:stretch>
            <a:fillRect/>
          </a:stretch>
        </p:blipFill>
        <p:spPr>
          <a:xfrm>
            <a:off x="2425700" y="3890006"/>
            <a:ext cx="3746500" cy="685800"/>
          </a:xfrm>
          <a:prstGeom prst="rect">
            <a:avLst/>
          </a:prstGeom>
        </p:spPr>
      </p:pic>
    </p:spTree>
    <p:extLst>
      <p:ext uri="{BB962C8B-B14F-4D97-AF65-F5344CB8AC3E}">
        <p14:creationId xmlns:p14="http://schemas.microsoft.com/office/powerpoint/2010/main" val="90302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endParaRPr lang="en-US" dirty="0"/>
          </a:p>
        </p:txBody>
      </p:sp>
      <p:grpSp>
        <p:nvGrpSpPr>
          <p:cNvPr id="5" name="Group 4">
            <a:extLst>
              <a:ext uri="{FF2B5EF4-FFF2-40B4-BE49-F238E27FC236}">
                <a16:creationId xmlns:a16="http://schemas.microsoft.com/office/drawing/2014/main" id="{9954482C-D5EC-68EA-739C-AE7FD2E836F3}"/>
              </a:ext>
            </a:extLst>
          </p:cNvPr>
          <p:cNvGrpSpPr/>
          <p:nvPr/>
        </p:nvGrpSpPr>
        <p:grpSpPr>
          <a:xfrm>
            <a:off x="821342" y="2539271"/>
            <a:ext cx="3358249" cy="3168978"/>
            <a:chOff x="476994" y="1089765"/>
            <a:chExt cx="3358249" cy="3168978"/>
          </a:xfrm>
        </p:grpSpPr>
        <p:grpSp>
          <p:nvGrpSpPr>
            <p:cNvPr id="6" name="Group 5">
              <a:extLst>
                <a:ext uri="{FF2B5EF4-FFF2-40B4-BE49-F238E27FC236}">
                  <a16:creationId xmlns:a16="http://schemas.microsoft.com/office/drawing/2014/main" id="{0830D124-9518-571D-21E7-9A016956BE30}"/>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3C7D3BBC-138D-130B-B581-22FD46FC1E09}"/>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424AC70-1BC6-C4AE-C8AB-88F9A33A6BF8}"/>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C5F36EDF-ACB6-1A09-A6E5-FE40BC8E2D6A}"/>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6535781B-E3A6-01AF-15DF-870EBE459BC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31D3F48B-38FD-5578-4102-634DC7DFEEB2}"/>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4D4FDD5F-D842-783F-E0E0-E702E31F0576}"/>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CD519906-FE2E-842A-0618-31E7A1ED6B46}"/>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49F45032-8B37-8DA1-D72C-4EE71A418FD1}"/>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26B43F8C-D22D-1949-DAC1-7B936D9A3B55}"/>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44B2482-DA63-8142-2CA0-A254744A3E8B}"/>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7AC42E6-877A-8244-2CE5-E461296C4B29}"/>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34A99D6-A50A-0368-FCBB-F5A6280E207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1242D91-643F-763E-18ED-386E8EB18FBC}"/>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0BA71E6-D304-8C77-0BA6-B3C22E6C16BA}"/>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1A67567E-4901-592F-2DAE-0338061033F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033EAAE6-8D62-D9B9-080A-BCBDDDEF8BDA}"/>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E1AA23C8-1A7D-D92A-F09C-470F1A2CBA0C}"/>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5B537955-C097-2045-D496-4DF428FE7B9F}"/>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1EB49AC2-8464-A7D5-7134-71810BEF119A}"/>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810D824-A3E5-84D3-C6AE-A0CCF7DCD458}"/>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368D8B5-8896-5FC1-3934-FEB6B43818B1}"/>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C7C1F8F9-57B4-AE05-1035-3E8177F23222}"/>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A76A0177-30ED-CDB3-331F-9EB3BD7D085A}"/>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05638EF1-6999-5DD7-09BF-1332C21024E4}"/>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4B7B9868-E56C-C9AA-903B-FB39AB79905C}"/>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59372AEF-7686-B018-02BC-7328321033EB}"/>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343D1AA0-BBD6-3483-A4A3-15F7E3D89DD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F0787B41-A62C-DD40-883B-B2444BC09F8E}"/>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72CEAA03-4A70-190D-1599-68CBBF69F0DC}"/>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0F2B019C-78DD-1516-E4AF-2430C0EDC5FE}"/>
              </a:ext>
            </a:extLst>
          </p:cNvPr>
          <p:cNvGrpSpPr/>
          <p:nvPr/>
        </p:nvGrpSpPr>
        <p:grpSpPr>
          <a:xfrm>
            <a:off x="6970476" y="2447435"/>
            <a:ext cx="2297823" cy="1143095"/>
            <a:chOff x="7874215" y="2879810"/>
            <a:chExt cx="2297823" cy="1143095"/>
          </a:xfrm>
        </p:grpSpPr>
        <p:grpSp>
          <p:nvGrpSpPr>
            <p:cNvPr id="37" name="Group 36">
              <a:extLst>
                <a:ext uri="{FF2B5EF4-FFF2-40B4-BE49-F238E27FC236}">
                  <a16:creationId xmlns:a16="http://schemas.microsoft.com/office/drawing/2014/main" id="{2BAC4540-96DA-D32C-9E2F-CA4476080538}"/>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073EEF8E-5562-78A4-1651-9A87D9D1AB57}"/>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B709A71-5FA0-EE40-7167-BCEFB9647EB9}"/>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7B7E0F05-1C05-F2F5-A879-4F5C002A8E9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76FA9B85-448E-B050-272E-060C7344B44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88B0D52-9B77-15D7-63BF-88F070951941}"/>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B181E738-C5E9-846F-7C7F-C8838A65384D}"/>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064C9327-41F8-F6F9-68DF-714327EB7771}"/>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D35816DA-90CA-630D-7130-3B44FA1271D1}"/>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FC3B82FE-DF2B-49C9-AC6D-7ECC575940A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6658136-8125-2BF8-FD1F-1432DA63CA12}"/>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D39686AF-6DAD-C45C-7246-7AFA19883C0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1904C06C-A2D1-C0AE-A427-477A45146B8C}"/>
              </a:ext>
            </a:extLst>
          </p:cNvPr>
          <p:cNvGrpSpPr/>
          <p:nvPr/>
        </p:nvGrpSpPr>
        <p:grpSpPr>
          <a:xfrm>
            <a:off x="4240952" y="2458271"/>
            <a:ext cx="2134985" cy="1380431"/>
            <a:chOff x="4824667" y="2873876"/>
            <a:chExt cx="2134985" cy="1380431"/>
          </a:xfrm>
        </p:grpSpPr>
        <p:grpSp>
          <p:nvGrpSpPr>
            <p:cNvPr id="50" name="Group 49">
              <a:extLst>
                <a:ext uri="{FF2B5EF4-FFF2-40B4-BE49-F238E27FC236}">
                  <a16:creationId xmlns:a16="http://schemas.microsoft.com/office/drawing/2014/main" id="{388015A5-BC2C-F311-E1F8-467832BAD1CA}"/>
                </a:ext>
              </a:extLst>
            </p:cNvPr>
            <p:cNvGrpSpPr/>
            <p:nvPr/>
          </p:nvGrpSpPr>
          <p:grpSpPr>
            <a:xfrm>
              <a:off x="4824667" y="2873876"/>
              <a:ext cx="2134985" cy="1380431"/>
              <a:chOff x="4363705" y="1968542"/>
              <a:chExt cx="2134985" cy="1380431"/>
            </a:xfrm>
          </p:grpSpPr>
          <p:grpSp>
            <p:nvGrpSpPr>
              <p:cNvPr id="52" name="Group 51">
                <a:extLst>
                  <a:ext uri="{FF2B5EF4-FFF2-40B4-BE49-F238E27FC236}">
                    <a16:creationId xmlns:a16="http://schemas.microsoft.com/office/drawing/2014/main" id="{05645ABC-BB3F-BC32-B035-2AA2D6DB72EE}"/>
                  </a:ext>
                </a:extLst>
              </p:cNvPr>
              <p:cNvGrpSpPr/>
              <p:nvPr/>
            </p:nvGrpSpPr>
            <p:grpSpPr>
              <a:xfrm>
                <a:off x="4407089" y="1968542"/>
                <a:ext cx="1652866" cy="1380431"/>
                <a:chOff x="4151842" y="1790494"/>
                <a:chExt cx="1652866" cy="1380431"/>
              </a:xfrm>
            </p:grpSpPr>
            <p:cxnSp>
              <p:nvCxnSpPr>
                <p:cNvPr id="56" name="Straight Connector 55">
                  <a:extLst>
                    <a:ext uri="{FF2B5EF4-FFF2-40B4-BE49-F238E27FC236}">
                      <a16:creationId xmlns:a16="http://schemas.microsoft.com/office/drawing/2014/main" id="{677ED4E5-40CA-7CE6-AA67-1BF80FF363FD}"/>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7" name="Straight Connector 56">
                  <a:extLst>
                    <a:ext uri="{FF2B5EF4-FFF2-40B4-BE49-F238E27FC236}">
                      <a16:creationId xmlns:a16="http://schemas.microsoft.com/office/drawing/2014/main" id="{00674C6B-D305-D2E8-4A38-CACB627FC5DE}"/>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E47C2EC7-F70F-A2EF-2FB7-B5EDA537C49D}"/>
                    </a:ext>
                  </a:extLst>
                </p:cNvPr>
                <p:cNvCxnSpPr>
                  <a:cxnSpLocks/>
                  <a:stCxn id="6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59" name="Oval 58">
                  <a:extLst>
                    <a:ext uri="{FF2B5EF4-FFF2-40B4-BE49-F238E27FC236}">
                      <a16:creationId xmlns:a16="http://schemas.microsoft.com/office/drawing/2014/main" id="{B68ACA97-5E6B-D436-D50B-D4C7414ADF8C}"/>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73B6C4E-5812-8BF8-98CE-4ADF43105E22}"/>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Triangle 60">
                  <a:extLst>
                    <a:ext uri="{FF2B5EF4-FFF2-40B4-BE49-F238E27FC236}">
                      <a16:creationId xmlns:a16="http://schemas.microsoft.com/office/drawing/2014/main" id="{8818148D-F857-3F8B-C376-19622D3DB1B7}"/>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B0BF6DAF-70BB-3F1D-A1C7-DF8AE8827EA5}"/>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4" name="TextBox 53">
                <a:extLst>
                  <a:ext uri="{FF2B5EF4-FFF2-40B4-BE49-F238E27FC236}">
                    <a16:creationId xmlns:a16="http://schemas.microsoft.com/office/drawing/2014/main" id="{FC3E3568-05A8-D960-C075-F90AA82D4B55}"/>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5" name="TextBox 54">
                <a:extLst>
                  <a:ext uri="{FF2B5EF4-FFF2-40B4-BE49-F238E27FC236}">
                    <a16:creationId xmlns:a16="http://schemas.microsoft.com/office/drawing/2014/main" id="{6091B74B-CD60-CD87-2DF6-0BF41609C8B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1" name="Straight Arrow Connector 50">
              <a:extLst>
                <a:ext uri="{FF2B5EF4-FFF2-40B4-BE49-F238E27FC236}">
                  <a16:creationId xmlns:a16="http://schemas.microsoft.com/office/drawing/2014/main" id="{46A32755-74A9-611D-F1AC-E390941ADE4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2" name="Picture 61">
            <a:extLst>
              <a:ext uri="{FF2B5EF4-FFF2-40B4-BE49-F238E27FC236}">
                <a16:creationId xmlns:a16="http://schemas.microsoft.com/office/drawing/2014/main" id="{0186D728-B4C0-4CD4-C51A-FC2B2536A4F4}"/>
              </a:ext>
            </a:extLst>
          </p:cNvPr>
          <p:cNvPicPr>
            <a:picLocks noChangeAspect="1"/>
          </p:cNvPicPr>
          <p:nvPr/>
        </p:nvPicPr>
        <p:blipFill>
          <a:blip r:embed="rId2"/>
          <a:stretch>
            <a:fillRect/>
          </a:stretch>
        </p:blipFill>
        <p:spPr>
          <a:xfrm>
            <a:off x="4989374" y="4383221"/>
            <a:ext cx="3848100" cy="762000"/>
          </a:xfrm>
          <a:prstGeom prst="rect">
            <a:avLst/>
          </a:prstGeom>
        </p:spPr>
      </p:pic>
    </p:spTree>
    <p:extLst>
      <p:ext uri="{BB962C8B-B14F-4D97-AF65-F5344CB8AC3E}">
        <p14:creationId xmlns:p14="http://schemas.microsoft.com/office/powerpoint/2010/main" val="3819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diffusion operator is a bit more complex in that we are computing a gradient at the integration point while using two nodes, the left and right</a:t>
            </a:r>
          </a:p>
          <a:p>
            <a:pPr marL="342900" indent="-342900">
              <a:buFont typeface="Arial" panose="020B0604020202020204" pitchFamily="34" charset="0"/>
              <a:buChar char="•"/>
            </a:pPr>
            <a:r>
              <a:rPr lang="en-US" dirty="0"/>
              <a:t>In many practical meshes, the distance vector between the edges (</a:t>
            </a:r>
            <a:r>
              <a:rPr lang="en-US" dirty="0" err="1"/>
              <a:t>dx</a:t>
            </a:r>
            <a:r>
              <a:rPr lang="en-US" baseline="-25000" dirty="0" err="1"/>
              <a:t>j</a:t>
            </a:r>
            <a:r>
              <a:rPr lang="en-US" dirty="0"/>
              <a:t>) and the edge area vector will not be perfectly orthogonal</a:t>
            </a:r>
          </a:p>
          <a:p>
            <a:pPr marL="342900" indent="-342900">
              <a:buFont typeface="Arial" panose="020B0604020202020204" pitchFamily="34" charset="0"/>
              <a:buChar char="•"/>
            </a:pPr>
            <a:r>
              <a:rPr lang="en-US" dirty="0"/>
              <a:t>This non-orthogonality causes inaccuracy when using a simplified approach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The non-orthogonality approach of </a:t>
            </a:r>
            <a:r>
              <a:rPr lang="en-US" dirty="0" err="1"/>
              <a:t>Jasek</a:t>
            </a:r>
            <a:r>
              <a:rPr lang="en-US" dirty="0"/>
              <a:t> (Ph.D. Imperial College) is a standard cell-centered approach that has been adopted for edge-based schemes</a:t>
            </a:r>
          </a:p>
          <a:p>
            <a:pPr marL="342900" indent="-342900">
              <a:buFont typeface="Arial" panose="020B0604020202020204" pitchFamily="34" charset="0"/>
              <a:buChar char="•"/>
            </a:pPr>
            <a:r>
              <a:rPr lang="en-US" dirty="0"/>
              <a:t>CC and EBVC are each two-state schemes and share non-orthogonality issues</a:t>
            </a:r>
          </a:p>
          <a:p>
            <a:endParaRPr lang="en-US" dirty="0"/>
          </a:p>
        </p:txBody>
      </p:sp>
      <p:grpSp>
        <p:nvGrpSpPr>
          <p:cNvPr id="63" name="Group 62">
            <a:extLst>
              <a:ext uri="{FF2B5EF4-FFF2-40B4-BE49-F238E27FC236}">
                <a16:creationId xmlns:a16="http://schemas.microsoft.com/office/drawing/2014/main" id="{2E3BADC7-575B-0675-5F20-FEED490E0F5C}"/>
              </a:ext>
            </a:extLst>
          </p:cNvPr>
          <p:cNvGrpSpPr/>
          <p:nvPr/>
        </p:nvGrpSpPr>
        <p:grpSpPr>
          <a:xfrm>
            <a:off x="6172200" y="2926877"/>
            <a:ext cx="2297823" cy="1143095"/>
            <a:chOff x="7874215" y="2879810"/>
            <a:chExt cx="2297823" cy="1143095"/>
          </a:xfrm>
        </p:grpSpPr>
        <p:grpSp>
          <p:nvGrpSpPr>
            <p:cNvPr id="64" name="Group 63">
              <a:extLst>
                <a:ext uri="{FF2B5EF4-FFF2-40B4-BE49-F238E27FC236}">
                  <a16:creationId xmlns:a16="http://schemas.microsoft.com/office/drawing/2014/main" id="{C9A8CF71-5172-48FE-F4C8-06EF86090F6D}"/>
                </a:ext>
              </a:extLst>
            </p:cNvPr>
            <p:cNvGrpSpPr/>
            <p:nvPr/>
          </p:nvGrpSpPr>
          <p:grpSpPr>
            <a:xfrm>
              <a:off x="7874215" y="2879810"/>
              <a:ext cx="2297823" cy="1143095"/>
              <a:chOff x="6607947" y="1983715"/>
              <a:chExt cx="2297823" cy="1143095"/>
            </a:xfrm>
          </p:grpSpPr>
          <p:grpSp>
            <p:nvGrpSpPr>
              <p:cNvPr id="66" name="Group 65">
                <a:extLst>
                  <a:ext uri="{FF2B5EF4-FFF2-40B4-BE49-F238E27FC236}">
                    <a16:creationId xmlns:a16="http://schemas.microsoft.com/office/drawing/2014/main" id="{CAF115C9-81A2-1D05-2316-DC5270D7967F}"/>
                  </a:ext>
                </a:extLst>
              </p:cNvPr>
              <p:cNvGrpSpPr/>
              <p:nvPr/>
            </p:nvGrpSpPr>
            <p:grpSpPr>
              <a:xfrm>
                <a:off x="6611667" y="1983715"/>
                <a:ext cx="1652865" cy="1143095"/>
                <a:chOff x="6004561" y="2713620"/>
                <a:chExt cx="1652865" cy="1143095"/>
              </a:xfrm>
            </p:grpSpPr>
            <p:cxnSp>
              <p:nvCxnSpPr>
                <p:cNvPr id="70" name="Straight Connector 69">
                  <a:extLst>
                    <a:ext uri="{FF2B5EF4-FFF2-40B4-BE49-F238E27FC236}">
                      <a16:creationId xmlns:a16="http://schemas.microsoft.com/office/drawing/2014/main" id="{801590B2-0A38-F842-5604-D5D8641E112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71" name="Straight Connector 70">
                  <a:extLst>
                    <a:ext uri="{FF2B5EF4-FFF2-40B4-BE49-F238E27FC236}">
                      <a16:creationId xmlns:a16="http://schemas.microsoft.com/office/drawing/2014/main" id="{97E1FF8F-CCDB-54E6-8DEC-2BD1A00CEBB9}"/>
                    </a:ext>
                  </a:extLst>
                </p:cNvPr>
                <p:cNvCxnSpPr>
                  <a:cxnSpLocks/>
                  <a:endCxn id="73"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72" name="Oval 71">
                  <a:extLst>
                    <a:ext uri="{FF2B5EF4-FFF2-40B4-BE49-F238E27FC236}">
                      <a16:creationId xmlns:a16="http://schemas.microsoft.com/office/drawing/2014/main" id="{1AB01E16-6F48-6FAF-ABB4-A39FCEFA7B5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EB6A295-7DDE-D47C-1028-07897364D89D}"/>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7FC9099A-A0A8-658A-DFB3-F01F45B035F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75" name="Triangle 74">
                  <a:extLst>
                    <a:ext uri="{FF2B5EF4-FFF2-40B4-BE49-F238E27FC236}">
                      <a16:creationId xmlns:a16="http://schemas.microsoft.com/office/drawing/2014/main" id="{A6806F49-4C6C-94A0-D276-67A1A71473E7}"/>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 name="TextBox 66">
                <a:extLst>
                  <a:ext uri="{FF2B5EF4-FFF2-40B4-BE49-F238E27FC236}">
                    <a16:creationId xmlns:a16="http://schemas.microsoft.com/office/drawing/2014/main" id="{801076BC-C706-07B0-AFAA-334195E98996}"/>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68" name="TextBox 67">
                <a:extLst>
                  <a:ext uri="{FF2B5EF4-FFF2-40B4-BE49-F238E27FC236}">
                    <a16:creationId xmlns:a16="http://schemas.microsoft.com/office/drawing/2014/main" id="{06D387D8-7B2B-2CBC-A4EA-8FDD5311401B}"/>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69" name="TextBox 68">
                <a:extLst>
                  <a:ext uri="{FF2B5EF4-FFF2-40B4-BE49-F238E27FC236}">
                    <a16:creationId xmlns:a16="http://schemas.microsoft.com/office/drawing/2014/main" id="{1F26E9E6-6C3D-1443-0E90-3D606B820865}"/>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65" name="Straight Arrow Connector 64">
              <a:extLst>
                <a:ext uri="{FF2B5EF4-FFF2-40B4-BE49-F238E27FC236}">
                  <a16:creationId xmlns:a16="http://schemas.microsoft.com/office/drawing/2014/main" id="{51B82051-4D19-E53B-80C8-FD68F84E86B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76" name="Picture 75">
            <a:extLst>
              <a:ext uri="{FF2B5EF4-FFF2-40B4-BE49-F238E27FC236}">
                <a16:creationId xmlns:a16="http://schemas.microsoft.com/office/drawing/2014/main" id="{1E93A589-C3FA-46E5-9359-4F3D23639D7A}"/>
              </a:ext>
            </a:extLst>
          </p:cNvPr>
          <p:cNvPicPr>
            <a:picLocks noChangeAspect="1"/>
          </p:cNvPicPr>
          <p:nvPr/>
        </p:nvPicPr>
        <p:blipFill>
          <a:blip r:embed="rId2"/>
          <a:stretch>
            <a:fillRect/>
          </a:stretch>
        </p:blipFill>
        <p:spPr>
          <a:xfrm>
            <a:off x="2075135" y="3393337"/>
            <a:ext cx="2425700" cy="673100"/>
          </a:xfrm>
          <a:prstGeom prst="rect">
            <a:avLst/>
          </a:prstGeom>
        </p:spPr>
      </p:pic>
      <p:pic>
        <p:nvPicPr>
          <p:cNvPr id="77" name="Picture 76">
            <a:extLst>
              <a:ext uri="{FF2B5EF4-FFF2-40B4-BE49-F238E27FC236}">
                <a16:creationId xmlns:a16="http://schemas.microsoft.com/office/drawing/2014/main" id="{341E2AC3-3B99-C072-F88A-BE82536C361B}"/>
              </a:ext>
            </a:extLst>
          </p:cNvPr>
          <p:cNvPicPr>
            <a:picLocks noChangeAspect="1"/>
          </p:cNvPicPr>
          <p:nvPr/>
        </p:nvPicPr>
        <p:blipFill>
          <a:blip r:embed="rId3"/>
          <a:stretch>
            <a:fillRect/>
          </a:stretch>
        </p:blipFill>
        <p:spPr>
          <a:xfrm>
            <a:off x="751201" y="5773376"/>
            <a:ext cx="5702300" cy="749300"/>
          </a:xfrm>
          <a:prstGeom prst="rect">
            <a:avLst/>
          </a:prstGeom>
        </p:spPr>
      </p:pic>
      <p:sp>
        <p:nvSpPr>
          <p:cNvPr id="78" name="TextBox 77">
            <a:extLst>
              <a:ext uri="{FF2B5EF4-FFF2-40B4-BE49-F238E27FC236}">
                <a16:creationId xmlns:a16="http://schemas.microsoft.com/office/drawing/2014/main" id="{8143FB7B-B0AA-5DB2-E910-9CAB5790B1A1}"/>
              </a:ext>
            </a:extLst>
          </p:cNvPr>
          <p:cNvSpPr txBox="1"/>
          <p:nvPr/>
        </p:nvSpPr>
        <p:spPr>
          <a:xfrm>
            <a:off x="7392693" y="6090834"/>
            <a:ext cx="0" cy="0"/>
          </a:xfrm>
          <a:prstGeom prst="rect">
            <a:avLst/>
          </a:prstGeom>
        </p:spPr>
        <p:txBody>
          <a:bodyPr vert="horz" wrap="none" lIns="91440" tIns="45720" rIns="91440" bIns="45720" rtlCol="0">
            <a:noAutofit/>
          </a:bodyPr>
          <a:lstStyle/>
          <a:p>
            <a:pPr algn="l"/>
            <a:r>
              <a:rPr lang="en-US" dirty="0"/>
              <a:t>Where </a:t>
            </a:r>
            <a:r>
              <a:rPr lang="en-US" dirty="0" err="1"/>
              <a:t>G</a:t>
            </a:r>
            <a:r>
              <a:rPr lang="en-US" baseline="-25000" dirty="0" err="1"/>
              <a:t>j</a:t>
            </a:r>
            <a:r>
              <a:rPr lang="en-US" dirty="0" err="1">
                <a:latin typeface="Symbol" pitchFamily="2" charset="2"/>
              </a:rPr>
              <a:t>f</a:t>
            </a:r>
            <a:r>
              <a:rPr lang="en-US" dirty="0">
                <a:latin typeface="Symbol" pitchFamily="2" charset="2"/>
              </a:rPr>
              <a:t> </a:t>
            </a:r>
            <a:r>
              <a:rPr lang="en-US" dirty="0">
                <a:latin typeface="Open Sans" panose="020B0606030504020204" pitchFamily="34" charset="0"/>
                <a:ea typeface="Open Sans" panose="020B0606030504020204" pitchFamily="34" charset="0"/>
                <a:cs typeface="Open Sans" panose="020B0606030504020204" pitchFamily="34" charset="0"/>
              </a:rPr>
              <a:t>is a “projected nodal gradient”</a:t>
            </a:r>
          </a:p>
        </p:txBody>
      </p:sp>
    </p:spTree>
    <p:extLst>
      <p:ext uri="{BB962C8B-B14F-4D97-AF65-F5344CB8AC3E}">
        <p14:creationId xmlns:p14="http://schemas.microsoft.com/office/powerpoint/2010/main" val="6237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9851-9932-3BFB-8759-F8D32455727B}"/>
              </a:ext>
            </a:extLst>
          </p:cNvPr>
          <p:cNvSpPr>
            <a:spLocks noGrp="1"/>
          </p:cNvSpPr>
          <p:nvPr>
            <p:ph type="title"/>
          </p:nvPr>
        </p:nvSpPr>
        <p:spPr/>
        <p:txBody>
          <a:bodyPr/>
          <a:lstStyle/>
          <a:p>
            <a:r>
              <a:rPr lang="en-US" dirty="0"/>
              <a:t>(Projected) Nodal Gradient Operator</a:t>
            </a:r>
          </a:p>
        </p:txBody>
      </p:sp>
      <p:sp>
        <p:nvSpPr>
          <p:cNvPr id="3" name="Slide Number Placeholder 2">
            <a:extLst>
              <a:ext uri="{FF2B5EF4-FFF2-40B4-BE49-F238E27FC236}">
                <a16:creationId xmlns:a16="http://schemas.microsoft.com/office/drawing/2014/main" id="{57D60D4C-B457-ECE7-7116-377E7283AB65}"/>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6F1D3B12-35E5-A86C-D847-C6DA519287C8}"/>
              </a:ext>
            </a:extLst>
          </p:cNvPr>
          <p:cNvSpPr>
            <a:spLocks noGrp="1"/>
          </p:cNvSpPr>
          <p:nvPr>
            <p:ph sz="quarter" idx="11"/>
          </p:nvPr>
        </p:nvSpPr>
        <p:spPr/>
        <p:txBody>
          <a:bodyPr/>
          <a:lstStyle/>
          <a:p>
            <a:pPr marL="342900" indent="-342900">
              <a:buFont typeface="Arial" panose="020B0604020202020204" pitchFamily="34" charset="0"/>
              <a:buChar char="•"/>
            </a:pPr>
            <a:r>
              <a:rPr lang="en-US" dirty="0"/>
              <a:t>Recall, that the edge-based diffusion operator, and as we will see in future lectures for some choices for the advection operator, a nodal gradient is required</a:t>
            </a:r>
          </a:p>
          <a:p>
            <a:endParaRPr lang="en-US" dirty="0"/>
          </a:p>
        </p:txBody>
      </p:sp>
      <p:sp>
        <p:nvSpPr>
          <p:cNvPr id="5" name="Content Placeholder 3">
            <a:extLst>
              <a:ext uri="{FF2B5EF4-FFF2-40B4-BE49-F238E27FC236}">
                <a16:creationId xmlns:a16="http://schemas.microsoft.com/office/drawing/2014/main" id="{6275B951-EC28-DA1E-157E-8494713D5125}"/>
              </a:ext>
            </a:extLst>
          </p:cNvPr>
          <p:cNvSpPr txBox="1">
            <a:spLocks/>
          </p:cNvSpPr>
          <p:nvPr/>
        </p:nvSpPr>
        <p:spPr>
          <a:xfrm>
            <a:off x="4637000" y="2440757"/>
            <a:ext cx="6610674"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First, the gradient of a function (other than linear) is discontinuous, i.e., the value at a shared element face depends on which element is used to compute the gradient</a:t>
            </a:r>
          </a:p>
          <a:p>
            <a:endParaRPr lang="en-US" dirty="0"/>
          </a:p>
          <a:p>
            <a:pPr marL="342900" indent="-342900">
              <a:buFont typeface="Arial" panose="020B0604020202020204" pitchFamily="34" charset="0"/>
              <a:buChar char="•"/>
            </a:pPr>
            <a:r>
              <a:rPr lang="en-US" dirty="0"/>
              <a:t>Therefore, we can view the nodal gradient a continuous at the nodes and discontinuous within the elements</a:t>
            </a:r>
          </a:p>
          <a:p>
            <a:pPr marL="342900" indent="-342900">
              <a:buFont typeface="Arial" panose="020B0604020202020204" pitchFamily="34" charset="0"/>
              <a:buChar char="•"/>
            </a:pPr>
            <a:endParaRPr lang="en-US" dirty="0"/>
          </a:p>
          <a:p>
            <a:r>
              <a:rPr lang="en-US" dirty="0"/>
              <a:t>Let’s minimize this difference:</a:t>
            </a:r>
          </a:p>
          <a:p>
            <a:r>
              <a:rPr lang="en-US" dirty="0"/>
              <a:t>by solving:</a:t>
            </a:r>
          </a:p>
          <a:p>
            <a:endParaRPr lang="en-US" dirty="0"/>
          </a:p>
        </p:txBody>
      </p:sp>
      <p:pic>
        <p:nvPicPr>
          <p:cNvPr id="6" name="Picture 5">
            <a:extLst>
              <a:ext uri="{FF2B5EF4-FFF2-40B4-BE49-F238E27FC236}">
                <a16:creationId xmlns:a16="http://schemas.microsoft.com/office/drawing/2014/main" id="{21440C23-7B55-E2E6-4063-11EDD4312AB0}"/>
              </a:ext>
            </a:extLst>
          </p:cNvPr>
          <p:cNvPicPr>
            <a:picLocks noChangeAspect="1"/>
          </p:cNvPicPr>
          <p:nvPr/>
        </p:nvPicPr>
        <p:blipFill rotWithShape="1">
          <a:blip r:embed="rId2"/>
          <a:srcRect l="42742"/>
          <a:stretch/>
        </p:blipFill>
        <p:spPr>
          <a:xfrm>
            <a:off x="421683" y="2787656"/>
            <a:ext cx="3519907" cy="3457937"/>
          </a:xfrm>
          <a:prstGeom prst="rect">
            <a:avLst/>
          </a:prstGeom>
        </p:spPr>
      </p:pic>
      <p:grpSp>
        <p:nvGrpSpPr>
          <p:cNvPr id="20" name="Group 19">
            <a:extLst>
              <a:ext uri="{FF2B5EF4-FFF2-40B4-BE49-F238E27FC236}">
                <a16:creationId xmlns:a16="http://schemas.microsoft.com/office/drawing/2014/main" id="{84B02D54-266A-F817-53D5-978FF794A3BD}"/>
              </a:ext>
            </a:extLst>
          </p:cNvPr>
          <p:cNvGrpSpPr/>
          <p:nvPr/>
        </p:nvGrpSpPr>
        <p:grpSpPr>
          <a:xfrm>
            <a:off x="7304923" y="3354834"/>
            <a:ext cx="2097359" cy="1152333"/>
            <a:chOff x="7226682" y="3717460"/>
            <a:chExt cx="2097359" cy="1152333"/>
          </a:xfrm>
        </p:grpSpPr>
        <p:sp>
          <p:nvSpPr>
            <p:cNvPr id="13" name="Arc 12">
              <a:extLst>
                <a:ext uri="{FF2B5EF4-FFF2-40B4-BE49-F238E27FC236}">
                  <a16:creationId xmlns:a16="http://schemas.microsoft.com/office/drawing/2014/main" id="{B105C936-821B-4BCE-FF99-8CFE8C40E8D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A8EF3BC2-6357-F5C3-35F1-409AFD8FCC7E}"/>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DB932-B5D8-89B9-B46F-5646900C1B5B}"/>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A10640-D536-C810-F7A6-BE42DE602AFB}"/>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2E8A31F-43DF-D8E3-E4F4-EDC2C062EBA7}"/>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147CE8-42C4-6B4F-A721-22DD15AED714}"/>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DE9923-0122-A74B-1724-D80A89215994}"/>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CD7023FA-1748-45D6-9FDD-0F1F60FB7C32}"/>
              </a:ext>
            </a:extLst>
          </p:cNvPr>
          <p:cNvPicPr>
            <a:picLocks noChangeAspect="1"/>
          </p:cNvPicPr>
          <p:nvPr/>
        </p:nvPicPr>
        <p:blipFill>
          <a:blip r:embed="rId3"/>
          <a:stretch>
            <a:fillRect/>
          </a:stretch>
        </p:blipFill>
        <p:spPr>
          <a:xfrm>
            <a:off x="8328937" y="5188314"/>
            <a:ext cx="2095500" cy="749300"/>
          </a:xfrm>
          <a:prstGeom prst="rect">
            <a:avLst/>
          </a:prstGeom>
        </p:spPr>
      </p:pic>
      <p:pic>
        <p:nvPicPr>
          <p:cNvPr id="23" name="Picture 22">
            <a:extLst>
              <a:ext uri="{FF2B5EF4-FFF2-40B4-BE49-F238E27FC236}">
                <a16:creationId xmlns:a16="http://schemas.microsoft.com/office/drawing/2014/main" id="{3C9D0632-A186-0E91-7573-4C50CFCF251F}"/>
              </a:ext>
            </a:extLst>
          </p:cNvPr>
          <p:cNvPicPr>
            <a:picLocks noChangeAspect="1"/>
          </p:cNvPicPr>
          <p:nvPr/>
        </p:nvPicPr>
        <p:blipFill>
          <a:blip r:embed="rId4"/>
          <a:stretch>
            <a:fillRect/>
          </a:stretch>
        </p:blipFill>
        <p:spPr>
          <a:xfrm>
            <a:off x="5166637" y="6155344"/>
            <a:ext cx="3162300" cy="673100"/>
          </a:xfrm>
          <a:prstGeom prst="rect">
            <a:avLst/>
          </a:prstGeom>
        </p:spPr>
      </p:pic>
      <p:pic>
        <p:nvPicPr>
          <p:cNvPr id="24" name="Picture 23">
            <a:extLst>
              <a:ext uri="{FF2B5EF4-FFF2-40B4-BE49-F238E27FC236}">
                <a16:creationId xmlns:a16="http://schemas.microsoft.com/office/drawing/2014/main" id="{A9C5DBE0-82B0-4B02-BA45-9E801D1F5104}"/>
              </a:ext>
            </a:extLst>
          </p:cNvPr>
          <p:cNvPicPr>
            <a:picLocks noChangeAspect="1"/>
          </p:cNvPicPr>
          <p:nvPr/>
        </p:nvPicPr>
        <p:blipFill>
          <a:blip r:embed="rId5"/>
          <a:stretch>
            <a:fillRect/>
          </a:stretch>
        </p:blipFill>
        <p:spPr>
          <a:xfrm>
            <a:off x="9052127" y="6071721"/>
            <a:ext cx="2438400" cy="647700"/>
          </a:xfrm>
          <a:prstGeom prst="rect">
            <a:avLst/>
          </a:prstGeom>
        </p:spPr>
      </p:pic>
      <p:cxnSp>
        <p:nvCxnSpPr>
          <p:cNvPr id="26" name="Straight Arrow Connector 25">
            <a:extLst>
              <a:ext uri="{FF2B5EF4-FFF2-40B4-BE49-F238E27FC236}">
                <a16:creationId xmlns:a16="http://schemas.microsoft.com/office/drawing/2014/main" id="{3DF36921-6BEB-694F-705E-EBE12CCEC325}"/>
              </a:ext>
            </a:extLst>
          </p:cNvPr>
          <p:cNvCxnSpPr/>
          <p:nvPr/>
        </p:nvCxnSpPr>
        <p:spPr>
          <a:xfrm>
            <a:off x="8419920" y="6452266"/>
            <a:ext cx="43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13E3A3-D14F-9710-F9A8-04813E511590}"/>
              </a:ext>
            </a:extLst>
          </p:cNvPr>
          <p:cNvSpPr txBox="1"/>
          <p:nvPr/>
        </p:nvSpPr>
        <p:spPr>
          <a:xfrm>
            <a:off x="2898183" y="6664271"/>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30346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 Code</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hlinkClick r:id="rId2"/>
              </a:rPr>
              <a:t>https://github.com/NaluCFD/Nalu/blob/master/src/AssembleScalarEdgeDiffSolverAlgorithm.C</a:t>
            </a:r>
            <a:r>
              <a:rPr lang="en-US" dirty="0"/>
              <a:t> </a:t>
            </a:r>
          </a:p>
        </p:txBody>
      </p:sp>
      <p:pic>
        <p:nvPicPr>
          <p:cNvPr id="5" name="Picture 4">
            <a:extLst>
              <a:ext uri="{FF2B5EF4-FFF2-40B4-BE49-F238E27FC236}">
                <a16:creationId xmlns:a16="http://schemas.microsoft.com/office/drawing/2014/main" id="{32219B60-F801-A449-7BC7-7A5644427367}"/>
              </a:ext>
            </a:extLst>
          </p:cNvPr>
          <p:cNvPicPr>
            <a:picLocks noChangeAspect="1"/>
          </p:cNvPicPr>
          <p:nvPr/>
        </p:nvPicPr>
        <p:blipFill>
          <a:blip r:embed="rId3"/>
          <a:stretch>
            <a:fillRect/>
          </a:stretch>
        </p:blipFill>
        <p:spPr>
          <a:xfrm>
            <a:off x="1600200" y="2676842"/>
            <a:ext cx="7772400" cy="1163352"/>
          </a:xfrm>
          <a:prstGeom prst="rect">
            <a:avLst/>
          </a:prstGeom>
        </p:spPr>
      </p:pic>
    </p:spTree>
    <p:extLst>
      <p:ext uri="{BB962C8B-B14F-4D97-AF65-F5344CB8AC3E}">
        <p14:creationId xmlns:p14="http://schemas.microsoft.com/office/powerpoint/2010/main" val="12310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0649-A442-BA38-76B2-3C1FCB6766FB}"/>
              </a:ext>
            </a:extLst>
          </p:cNvPr>
          <p:cNvSpPr>
            <a:spLocks noGrp="1"/>
          </p:cNvSpPr>
          <p:nvPr>
            <p:ph type="title"/>
          </p:nvPr>
        </p:nvSpPr>
        <p:spPr/>
        <p:txBody>
          <a:bodyPr/>
          <a:lstStyle/>
          <a:p>
            <a:r>
              <a:rPr lang="en-US" dirty="0"/>
              <a:t>Typical Difficulties for a Two-State Scheme</a:t>
            </a:r>
          </a:p>
        </p:txBody>
      </p:sp>
      <p:sp>
        <p:nvSpPr>
          <p:cNvPr id="3" name="Slide Number Placeholder 2">
            <a:extLst>
              <a:ext uri="{FF2B5EF4-FFF2-40B4-BE49-F238E27FC236}">
                <a16:creationId xmlns:a16="http://schemas.microsoft.com/office/drawing/2014/main" id="{141652E2-719F-62B8-95EC-62C846C2189B}"/>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B9AC47A7-6C20-29EA-DE1F-C1296F699357}"/>
              </a:ext>
            </a:extLst>
          </p:cNvPr>
          <p:cNvSpPr>
            <a:spLocks noGrp="1"/>
          </p:cNvSpPr>
          <p:nvPr>
            <p:ph sz="quarter" idx="11"/>
          </p:nvPr>
        </p:nvSpPr>
        <p:spPr>
          <a:xfrm>
            <a:off x="647700" y="1409700"/>
            <a:ext cx="6682998" cy="5426812"/>
          </a:xfrm>
        </p:spPr>
        <p:txBody>
          <a:bodyPr>
            <a:normAutofit/>
          </a:bodyPr>
          <a:lstStyle/>
          <a:p>
            <a:pPr marL="342900" indent="-342900">
              <a:buFont typeface="Arial" panose="020B0604020202020204" pitchFamily="34" charset="0"/>
              <a:buChar char="•"/>
            </a:pPr>
            <a:r>
              <a:rPr lang="en-US" dirty="0"/>
              <a:t>With two points, only a linear basis can be used, therefore, unstructured CC and EBVC are limited to second-order spatial accuracy</a:t>
            </a:r>
          </a:p>
          <a:p>
            <a:pPr marL="342900" indent="-342900">
              <a:buFont typeface="Arial" panose="020B0604020202020204" pitchFamily="34" charset="0"/>
              <a:buChar char="•"/>
            </a:pPr>
            <a:r>
              <a:rPr lang="en-US" dirty="0"/>
              <a:t>Non-orthogonality, or the mis-alignment of the distance vector between the two ”L” and “R” states and the surface normal, is present</a:t>
            </a:r>
          </a:p>
          <a:p>
            <a:pPr marL="342900" indent="-342900">
              <a:buFont typeface="Arial" panose="020B0604020202020204" pitchFamily="34" charset="0"/>
              <a:buChar char="•"/>
            </a:pPr>
            <a:r>
              <a:rPr lang="en-US" dirty="0"/>
              <a:t>Integration point</a:t>
            </a:r>
          </a:p>
          <a:p>
            <a:pPr marL="342900" indent="-342900">
              <a:buFont typeface="Arial" panose="020B0604020202020204" pitchFamily="34" charset="0"/>
              <a:buChar char="•"/>
            </a:pPr>
            <a:r>
              <a:rPr lang="en-US" dirty="0"/>
              <a:t>Both edge- and cell centered-based schemes show degraded accuracy on typical production meshes</a:t>
            </a:r>
          </a:p>
          <a:p>
            <a:pPr marL="342900" indent="-342900">
              <a:buFont typeface="Arial" panose="020B0604020202020204" pitchFamily="34" charset="0"/>
              <a:buChar char="•"/>
            </a:pPr>
            <a:r>
              <a:rPr lang="en-US" dirty="0"/>
              <a:t>Several non-orthogonality approaches are available, for the best source, see </a:t>
            </a:r>
            <a:r>
              <a:rPr lang="en-US" dirty="0" err="1"/>
              <a:t>Jasak</a:t>
            </a:r>
            <a:r>
              <a:rPr lang="en-US" dirty="0"/>
              <a:t> </a:t>
            </a:r>
          </a:p>
          <a:p>
            <a:pPr marL="726948" lvl="1" indent="-342900">
              <a:buFont typeface="Arial" panose="020B0604020202020204" pitchFamily="34" charset="0"/>
              <a:buChar char="•"/>
            </a:pPr>
            <a:r>
              <a:rPr lang="en-US" dirty="0" err="1"/>
              <a:t>Jasak</a:t>
            </a:r>
            <a:r>
              <a:rPr lang="en-US" dirty="0"/>
              <a:t>, “Error analysis and error estimation for the finite volume method with applications to fluid flow”, Imperial College Dissertation, 1996</a:t>
            </a:r>
          </a:p>
        </p:txBody>
      </p:sp>
      <p:cxnSp>
        <p:nvCxnSpPr>
          <p:cNvPr id="5" name="Straight Connector 4">
            <a:extLst>
              <a:ext uri="{FF2B5EF4-FFF2-40B4-BE49-F238E27FC236}">
                <a16:creationId xmlns:a16="http://schemas.microsoft.com/office/drawing/2014/main" id="{1BB5A258-5DD5-9CC6-2055-4FFB61450690}"/>
              </a:ext>
            </a:extLst>
          </p:cNvPr>
          <p:cNvCxnSpPr/>
          <p:nvPr/>
        </p:nvCxnSpPr>
        <p:spPr>
          <a:xfrm flipV="1">
            <a:off x="7969234" y="990794"/>
            <a:ext cx="1623774" cy="682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F4279C5-200E-8FAE-A64E-C38CA517E1FB}"/>
              </a:ext>
            </a:extLst>
          </p:cNvPr>
          <p:cNvCxnSpPr/>
          <p:nvPr/>
        </p:nvCxnSpPr>
        <p:spPr>
          <a:xfrm flipV="1">
            <a:off x="8270176" y="2140936"/>
            <a:ext cx="1666754" cy="51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A51EE7-EC32-B216-94B0-941023E5AC21}"/>
              </a:ext>
            </a:extLst>
          </p:cNvPr>
          <p:cNvCxnSpPr/>
          <p:nvPr/>
        </p:nvCxnSpPr>
        <p:spPr>
          <a:xfrm>
            <a:off x="9593008" y="990794"/>
            <a:ext cx="343922" cy="1150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EC59D1-BC2E-F8D2-E914-E33CB6C7167C}"/>
              </a:ext>
            </a:extLst>
          </p:cNvPr>
          <p:cNvCxnSpPr/>
          <p:nvPr/>
        </p:nvCxnSpPr>
        <p:spPr>
          <a:xfrm>
            <a:off x="7957659" y="1673700"/>
            <a:ext cx="328674" cy="983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D8CAF5-0945-BF12-7E29-6FAC44A2D22E}"/>
              </a:ext>
            </a:extLst>
          </p:cNvPr>
          <p:cNvCxnSpPr/>
          <p:nvPr/>
        </p:nvCxnSpPr>
        <p:spPr>
          <a:xfrm>
            <a:off x="9936930" y="2148262"/>
            <a:ext cx="1306675" cy="585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238739-7909-7455-BFF4-FE3ACFC40663}"/>
              </a:ext>
            </a:extLst>
          </p:cNvPr>
          <p:cNvCxnSpPr/>
          <p:nvPr/>
        </p:nvCxnSpPr>
        <p:spPr>
          <a:xfrm>
            <a:off x="9604583" y="990794"/>
            <a:ext cx="1639022" cy="175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298E874-80BC-AF95-9C0A-BE0F90A9DDC1}"/>
              </a:ext>
            </a:extLst>
          </p:cNvPr>
          <p:cNvSpPr/>
          <p:nvPr/>
        </p:nvSpPr>
        <p:spPr>
          <a:xfrm>
            <a:off x="8872407" y="174963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0CD4CC-F4C8-F3D2-67C0-66E746DD1464}"/>
              </a:ext>
            </a:extLst>
          </p:cNvPr>
          <p:cNvSpPr/>
          <p:nvPr/>
        </p:nvSpPr>
        <p:spPr>
          <a:xfrm>
            <a:off x="10079548" y="18461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A42B50-F565-11A3-A21C-ADACC7493F1D}"/>
              </a:ext>
            </a:extLst>
          </p:cNvPr>
          <p:cNvSpPr txBox="1"/>
          <p:nvPr/>
        </p:nvSpPr>
        <p:spPr>
          <a:xfrm>
            <a:off x="10431352" y="1484257"/>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4" name="Straight Connector 13">
            <a:extLst>
              <a:ext uri="{FF2B5EF4-FFF2-40B4-BE49-F238E27FC236}">
                <a16:creationId xmlns:a16="http://schemas.microsoft.com/office/drawing/2014/main" id="{E5D78A9F-7436-F1AD-1C09-03D535243EE7}"/>
              </a:ext>
            </a:extLst>
          </p:cNvPr>
          <p:cNvCxnSpPr/>
          <p:nvPr/>
        </p:nvCxnSpPr>
        <p:spPr>
          <a:xfrm flipH="1">
            <a:off x="9844720" y="1750729"/>
            <a:ext cx="609305" cy="131061"/>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925A89-3D1B-D289-0612-27209DEA0DF0}"/>
              </a:ext>
            </a:extLst>
          </p:cNvPr>
          <p:cNvSpPr txBox="1"/>
          <p:nvPr/>
        </p:nvSpPr>
        <p:spPr>
          <a:xfrm>
            <a:off x="9218405" y="1491589"/>
            <a:ext cx="709474" cy="369332"/>
          </a:xfrm>
          <a:prstGeom prst="rect">
            <a:avLst/>
          </a:prstGeom>
          <a:noFill/>
        </p:spPr>
        <p:txBody>
          <a:bodyPr wrap="square" rtlCol="0">
            <a:spAutoFit/>
          </a:bodyPr>
          <a:lstStyle/>
          <a:p>
            <a:r>
              <a:rPr lang="en-US" dirty="0" err="1">
                <a:latin typeface="symbol" charset="2"/>
              </a:rPr>
              <a:t>D</a:t>
            </a:r>
            <a:r>
              <a:rPr lang="en-US"/>
              <a:t>x</a:t>
            </a:r>
            <a:r>
              <a:rPr lang="en-US" baseline="-25000"/>
              <a:t>j</a:t>
            </a:r>
            <a:endParaRPr lang="en-US" baseline="-25000" dirty="0"/>
          </a:p>
        </p:txBody>
      </p:sp>
      <p:cxnSp>
        <p:nvCxnSpPr>
          <p:cNvPr id="16" name="Straight Connector 15">
            <a:extLst>
              <a:ext uri="{FF2B5EF4-FFF2-40B4-BE49-F238E27FC236}">
                <a16:creationId xmlns:a16="http://schemas.microsoft.com/office/drawing/2014/main" id="{DC8C2513-B7F1-C017-9F92-2398B82E161D}"/>
              </a:ext>
            </a:extLst>
          </p:cNvPr>
          <p:cNvCxnSpPr/>
          <p:nvPr/>
        </p:nvCxnSpPr>
        <p:spPr>
          <a:xfrm flipH="1" flipV="1">
            <a:off x="8963765" y="1860026"/>
            <a:ext cx="1252363" cy="54753"/>
          </a:xfrm>
          <a:prstGeom prst="line">
            <a:avLst/>
          </a:prstGeom>
          <a:ln w="25400">
            <a:solidFill>
              <a:schemeClr val="tx1"/>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5B6CAAC-D895-5A31-D0CA-74F83B266E2F}"/>
              </a:ext>
            </a:extLst>
          </p:cNvPr>
          <p:cNvSpPr/>
          <p:nvPr/>
        </p:nvSpPr>
        <p:spPr>
          <a:xfrm>
            <a:off x="9744679" y="155596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2BAA4F3-8A91-E317-BBF5-3EAE21D944D6}"/>
              </a:ext>
            </a:extLst>
          </p:cNvPr>
          <p:cNvCxnSpPr/>
          <p:nvPr/>
        </p:nvCxnSpPr>
        <p:spPr>
          <a:xfrm flipH="1">
            <a:off x="8836411"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5BBC76-DF5D-7E87-73A7-BE1EF9EBAD68}"/>
              </a:ext>
            </a:extLst>
          </p:cNvPr>
          <p:cNvCxnSpPr/>
          <p:nvPr/>
        </p:nvCxnSpPr>
        <p:spPr>
          <a:xfrm flipH="1">
            <a:off x="8839308"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C6D786-BD3C-BF26-BF5F-57BBD6EEE20C}"/>
              </a:ext>
            </a:extLst>
          </p:cNvPr>
          <p:cNvCxnSpPr/>
          <p:nvPr/>
        </p:nvCxnSpPr>
        <p:spPr>
          <a:xfrm flipV="1">
            <a:off x="8841151"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C5D7D-1659-EFA5-F30E-AF40F707B0A1}"/>
              </a:ext>
            </a:extLst>
          </p:cNvPr>
          <p:cNvCxnSpPr/>
          <p:nvPr/>
        </p:nvCxnSpPr>
        <p:spPr>
          <a:xfrm flipH="1">
            <a:off x="10249375"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DF082F-637D-4BCB-3AAB-2918102EFA90}"/>
              </a:ext>
            </a:extLst>
          </p:cNvPr>
          <p:cNvCxnSpPr/>
          <p:nvPr/>
        </p:nvCxnSpPr>
        <p:spPr>
          <a:xfrm flipV="1">
            <a:off x="9560052"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4BBF73-EA37-CDDD-B865-8C8159B50221}"/>
              </a:ext>
            </a:extLst>
          </p:cNvPr>
          <p:cNvCxnSpPr/>
          <p:nvPr/>
        </p:nvCxnSpPr>
        <p:spPr>
          <a:xfrm flipV="1">
            <a:off x="8863245"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6271F5-8C52-EAFB-7286-A115DC84E3E0}"/>
              </a:ext>
            </a:extLst>
          </p:cNvPr>
          <p:cNvCxnSpPr/>
          <p:nvPr/>
        </p:nvCxnSpPr>
        <p:spPr>
          <a:xfrm flipH="1" flipV="1">
            <a:off x="8186913"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79D4E-4814-55B9-A29E-745EB3E71318}"/>
              </a:ext>
            </a:extLst>
          </p:cNvPr>
          <p:cNvCxnSpPr/>
          <p:nvPr/>
        </p:nvCxnSpPr>
        <p:spPr>
          <a:xfrm>
            <a:off x="9564304"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A850A6C-E04E-F74C-E6A7-A6C3062D233D}"/>
              </a:ext>
            </a:extLst>
          </p:cNvPr>
          <p:cNvSpPr/>
          <p:nvPr/>
        </p:nvSpPr>
        <p:spPr>
          <a:xfrm>
            <a:off x="10945905"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96D6D00-0635-EC47-543F-712CF1F2531D}"/>
              </a:ext>
            </a:extLst>
          </p:cNvPr>
          <p:cNvSpPr/>
          <p:nvPr/>
        </p:nvSpPr>
        <p:spPr>
          <a:xfrm>
            <a:off x="8005934"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0D47EFC-CDDD-40D4-0620-4FB64D039259}"/>
              </a:ext>
            </a:extLst>
          </p:cNvPr>
          <p:cNvSpPr/>
          <p:nvPr/>
        </p:nvSpPr>
        <p:spPr>
          <a:xfrm>
            <a:off x="9499282"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FC7A42-A2AE-5134-8429-D201B5EA3230}"/>
              </a:ext>
            </a:extLst>
          </p:cNvPr>
          <p:cNvSpPr/>
          <p:nvPr/>
        </p:nvSpPr>
        <p:spPr>
          <a:xfrm>
            <a:off x="9475920"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4D9CE3A-492C-8332-A4A0-8852C79B1F9A}"/>
              </a:ext>
            </a:extLst>
          </p:cNvPr>
          <p:cNvSpPr/>
          <p:nvPr/>
        </p:nvSpPr>
        <p:spPr>
          <a:xfrm>
            <a:off x="9475920"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D380532-39FC-D0C1-1310-4B3F6A14E45D}"/>
              </a:ext>
            </a:extLst>
          </p:cNvPr>
          <p:cNvCxnSpPr/>
          <p:nvPr/>
        </p:nvCxnSpPr>
        <p:spPr>
          <a:xfrm flipH="1">
            <a:off x="10121572"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96EEAF-B8E3-E125-0A4D-4B92C1B7444C}"/>
              </a:ext>
            </a:extLst>
          </p:cNvPr>
          <p:cNvCxnSpPr/>
          <p:nvPr/>
        </p:nvCxnSpPr>
        <p:spPr>
          <a:xfrm flipH="1">
            <a:off x="9593188"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riangle 32">
            <a:extLst>
              <a:ext uri="{FF2B5EF4-FFF2-40B4-BE49-F238E27FC236}">
                <a16:creationId xmlns:a16="http://schemas.microsoft.com/office/drawing/2014/main" id="{0FD7DE22-467E-B4EA-8E3F-A1F7CA6E96DE}"/>
              </a:ext>
            </a:extLst>
          </p:cNvPr>
          <p:cNvSpPr/>
          <p:nvPr/>
        </p:nvSpPr>
        <p:spPr>
          <a:xfrm>
            <a:off x="9533942"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32FFC32D-C7ED-0B73-FD1E-382FE113AC27}"/>
              </a:ext>
            </a:extLst>
          </p:cNvPr>
          <p:cNvSpPr/>
          <p:nvPr/>
        </p:nvSpPr>
        <p:spPr>
          <a:xfrm>
            <a:off x="10196176"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967090EA-66CF-11B0-EC7A-FA26056AF3E7}"/>
              </a:ext>
            </a:extLst>
          </p:cNvPr>
          <p:cNvSpPr/>
          <p:nvPr/>
        </p:nvSpPr>
        <p:spPr>
          <a:xfrm>
            <a:off x="8795431"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0AEEBCF6-7F9D-9AC7-F5AB-FAE1F6C39C59}"/>
              </a:ext>
            </a:extLst>
          </p:cNvPr>
          <p:cNvSpPr/>
          <p:nvPr/>
        </p:nvSpPr>
        <p:spPr>
          <a:xfrm>
            <a:off x="9535943"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3CB0DD-339E-821D-ECB9-38850E0E16D7}"/>
              </a:ext>
            </a:extLst>
          </p:cNvPr>
          <p:cNvSpPr/>
          <p:nvPr/>
        </p:nvSpPr>
        <p:spPr>
          <a:xfrm>
            <a:off x="9493816"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5525CD-F35E-A41F-723A-DCF97AAFF304}"/>
              </a:ext>
            </a:extLst>
          </p:cNvPr>
          <p:cNvSpPr/>
          <p:nvPr/>
        </p:nvSpPr>
        <p:spPr>
          <a:xfrm rot="5400000">
            <a:off x="9531239"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885EAB4-C4FC-F60F-E2A2-2846D37ABF03}"/>
              </a:ext>
            </a:extLst>
          </p:cNvPr>
          <p:cNvSpPr txBox="1"/>
          <p:nvPr/>
        </p:nvSpPr>
        <p:spPr>
          <a:xfrm>
            <a:off x="10249374"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40" name="Straight Connector 39">
            <a:extLst>
              <a:ext uri="{FF2B5EF4-FFF2-40B4-BE49-F238E27FC236}">
                <a16:creationId xmlns:a16="http://schemas.microsoft.com/office/drawing/2014/main" id="{0EADEF6D-EC12-A75D-32BC-D80C0463F157}"/>
              </a:ext>
            </a:extLst>
          </p:cNvPr>
          <p:cNvCxnSpPr/>
          <p:nvPr/>
        </p:nvCxnSpPr>
        <p:spPr>
          <a:xfrm flipH="1" flipV="1">
            <a:off x="10249375"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96F8DD-A394-12EB-4861-01F244CB942B}"/>
              </a:ext>
            </a:extLst>
          </p:cNvPr>
          <p:cNvSpPr txBox="1"/>
          <p:nvPr/>
        </p:nvSpPr>
        <p:spPr>
          <a:xfrm>
            <a:off x="9573069" y="4478972"/>
            <a:ext cx="434802" cy="369332"/>
          </a:xfrm>
          <a:prstGeom prst="rect">
            <a:avLst/>
          </a:prstGeom>
          <a:noFill/>
        </p:spPr>
        <p:txBody>
          <a:bodyPr wrap="square" rtlCol="0">
            <a:spAutoFit/>
          </a:bodyPr>
          <a:lstStyle/>
          <a:p>
            <a:r>
              <a:rPr lang="en-US" dirty="0"/>
              <a:t>T</a:t>
            </a:r>
            <a:r>
              <a:rPr lang="en-US" baseline="-25000" dirty="0"/>
              <a:t>L</a:t>
            </a:r>
          </a:p>
        </p:txBody>
      </p:sp>
      <p:sp>
        <p:nvSpPr>
          <p:cNvPr id="42" name="TextBox 41">
            <a:extLst>
              <a:ext uri="{FF2B5EF4-FFF2-40B4-BE49-F238E27FC236}">
                <a16:creationId xmlns:a16="http://schemas.microsoft.com/office/drawing/2014/main" id="{C9B75F87-4664-9229-E956-6ABCB54CF27C}"/>
              </a:ext>
            </a:extLst>
          </p:cNvPr>
          <p:cNvSpPr txBox="1"/>
          <p:nvPr/>
        </p:nvSpPr>
        <p:spPr>
          <a:xfrm>
            <a:off x="10876592" y="4448483"/>
            <a:ext cx="434802" cy="369332"/>
          </a:xfrm>
          <a:prstGeom prst="rect">
            <a:avLst/>
          </a:prstGeom>
          <a:noFill/>
        </p:spPr>
        <p:txBody>
          <a:bodyPr wrap="square" rtlCol="0">
            <a:spAutoFit/>
          </a:bodyPr>
          <a:lstStyle/>
          <a:p>
            <a:r>
              <a:rPr lang="en-US" dirty="0"/>
              <a:t>T</a:t>
            </a:r>
            <a:r>
              <a:rPr lang="en-US" baseline="-25000" dirty="0"/>
              <a:t>R</a:t>
            </a:r>
          </a:p>
        </p:txBody>
      </p:sp>
    </p:spTree>
    <p:extLst>
      <p:ext uri="{BB962C8B-B14F-4D97-AF65-F5344CB8AC3E}">
        <p14:creationId xmlns:p14="http://schemas.microsoft.com/office/powerpoint/2010/main" val="27102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4482021" y="1812864"/>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0" name="Picture 9">
            <a:extLst>
              <a:ext uri="{FF2B5EF4-FFF2-40B4-BE49-F238E27FC236}">
                <a16:creationId xmlns:a16="http://schemas.microsoft.com/office/drawing/2014/main" id="{DC7969F5-3F0D-40DB-1EFC-DF1E3DE498C6}"/>
              </a:ext>
            </a:extLst>
          </p:cNvPr>
          <p:cNvPicPr>
            <a:picLocks noChangeAspect="1"/>
          </p:cNvPicPr>
          <p:nvPr/>
        </p:nvPicPr>
        <p:blipFill>
          <a:blip r:embed="rId6"/>
          <a:stretch>
            <a:fillRect/>
          </a:stretch>
        </p:blipFill>
        <p:spPr>
          <a:xfrm>
            <a:off x="1208484" y="5520290"/>
            <a:ext cx="44450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7"/>
          <a:stretch>
            <a:fillRect/>
          </a:stretch>
        </p:blipFill>
        <p:spPr>
          <a:xfrm>
            <a:off x="7016231" y="594141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40</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673088"/>
            <a:ext cx="5610829" cy="461010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1302327"/>
            <a:ext cx="5092700" cy="5351622"/>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common features?</a:t>
            </a:r>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83580" y="2885215"/>
            <a:ext cx="2224840"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200883" y="320838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635478" cy="108496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5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A049D0-2634-6676-A07A-CE0E6A5BF47E}"/>
              </a:ext>
            </a:extLst>
          </p:cNvPr>
          <p:cNvCxnSpPr/>
          <p:nvPr/>
        </p:nvCxnSpPr>
        <p:spPr>
          <a:xfrm>
            <a:off x="3189249" y="4973608"/>
            <a:ext cx="981307" cy="1894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CFF3D7-956A-AE52-121D-9D46CE1B58D9}"/>
              </a:ext>
            </a:extLst>
          </p:cNvPr>
          <p:cNvSpPr txBox="1"/>
          <p:nvPr/>
        </p:nvSpPr>
        <p:spPr>
          <a:xfrm>
            <a:off x="2541786" y="5819184"/>
            <a:ext cx="3756349" cy="923330"/>
          </a:xfrm>
          <a:prstGeom prst="rect">
            <a:avLst/>
          </a:prstGeom>
          <a:solidFill>
            <a:schemeClr val="bg1"/>
          </a:solidFill>
          <a:ln>
            <a:solidFill>
              <a:schemeClr val="tx1"/>
            </a:solidFill>
          </a:ln>
        </p:spPr>
        <p:txBody>
          <a:bodyPr wrap="none" rtlCol="0">
            <a:spAutoFit/>
          </a:bodyPr>
          <a:lstStyle/>
          <a:p>
            <a:pPr algn="ctr"/>
            <a:r>
              <a:rPr lang="en-US" b="1" dirty="0"/>
              <a:t>Virtual edge</a:t>
            </a:r>
          </a:p>
          <a:p>
            <a:pPr algn="ctr"/>
            <a:r>
              <a:rPr lang="en-US" b="1" dirty="0"/>
              <a:t>Connected by a left and right DOF-</a:t>
            </a:r>
          </a:p>
          <a:p>
            <a:pPr algn="ctr"/>
            <a:r>
              <a:rPr lang="en-US" b="1" dirty="0"/>
              <a:t>Each at the control volume face</a:t>
            </a:r>
          </a:p>
        </p:txBody>
      </p:sp>
      <p:cxnSp>
        <p:nvCxnSpPr>
          <p:cNvPr id="15" name="Straight Arrow Connector 14">
            <a:extLst>
              <a:ext uri="{FF2B5EF4-FFF2-40B4-BE49-F238E27FC236}">
                <a16:creationId xmlns:a16="http://schemas.microsoft.com/office/drawing/2014/main" id="{2864BC73-206D-EE6D-40FE-8250654D6716}"/>
              </a:ext>
            </a:extLst>
          </p:cNvPr>
          <p:cNvCxnSpPr>
            <a:cxnSpLocks/>
          </p:cNvCxnSpPr>
          <p:nvPr/>
        </p:nvCxnSpPr>
        <p:spPr>
          <a:xfrm flipV="1">
            <a:off x="3832302" y="5159461"/>
            <a:ext cx="0" cy="659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6777</TotalTime>
  <Words>2723</Words>
  <Application>Microsoft Macintosh PowerPoint</Application>
  <PresentationFormat>Widescreen</PresentationFormat>
  <Paragraphs>527</Paragraphs>
  <Slides>40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Open Sans</vt:lpstr>
      <vt:lpstr>symbol</vt:lpstr>
      <vt:lpstr>Arial</vt:lpstr>
      <vt:lpstr>Open Sans bold</vt:lpstr>
      <vt:lpstr>Calibri</vt:lpstr>
      <vt:lpstr>Open Sans Light</vt:lpstr>
      <vt:lpstr>Wingdings</vt:lpstr>
      <vt:lpstr>Courier New</vt:lpstr>
      <vt:lpstr>symbol</vt:lpstr>
      <vt:lpstr>Sandia Angles</vt:lpstr>
      <vt:lpstr>ME469: Common Discretization  Approaches:  Edge-based,Vertex-Centered  (EBVC), and Cell-Centered (CC)</vt:lpstr>
      <vt:lpstr>Review of Discretization Options</vt:lpstr>
      <vt:lpstr>Review of Discretization Options: New, a nodal-basis…</vt:lpstr>
      <vt:lpstr>Fundamentals of Discretization: Surface vs Volume Integrations</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The Control Volume for EBVC is Defined by the Dual-Volume</vt:lpstr>
      <vt:lpstr>The Control Volume for CC is Defined by the Element Volume</vt:lpstr>
      <vt:lpstr>One-Dimensional Example of a Non-Uniform Mesh</vt:lpstr>
      <vt:lpstr>Control Volumes for CC and EBVC</vt:lpstr>
      <vt:lpstr>Control Volumes for CC and EBVC</vt:lpstr>
      <vt:lpstr>Control Volumes for CC and EBVC</vt:lpstr>
      <vt:lpstr>Basis Function Re-Visited</vt:lpstr>
      <vt:lpstr>Basis Function Re-Visited</vt:lpstr>
      <vt:lpstr>Basis Function Re-Visited</vt:lpstr>
      <vt:lpstr>Other Examples of a Basis (This will become important for the element-based schemes)</vt:lpstr>
      <vt:lpstr>Simple One-D Diffusion Example</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lpstr>Model Passive Scalar Transport: Introducing the Test Function, w</vt:lpstr>
      <vt:lpstr>Model Passive Scalar Transport: Integration-by-Parts</vt:lpstr>
      <vt:lpstr>Deep Dive on EBVC: Node and Edge-loops</vt:lpstr>
      <vt:lpstr>EBVC: Implicit Time Discretization</vt:lpstr>
      <vt:lpstr>EBVC: Implicit Time Discretization; Code</vt:lpstr>
      <vt:lpstr>EBVC: Source Term Discretization</vt:lpstr>
      <vt:lpstr>EBVC: Source Term Discretization; Code</vt:lpstr>
      <vt:lpstr>EBVC: Advection Term Discretization</vt:lpstr>
      <vt:lpstr>EBVC: Advection Term Discretization</vt:lpstr>
      <vt:lpstr>EBVC: Advection Term Discretization; Code</vt:lpstr>
      <vt:lpstr>Upwind Advection Operators</vt:lpstr>
      <vt:lpstr>EBVC: Diffusion</vt:lpstr>
      <vt:lpstr>EBVC: Diffusion, Non-Orthogonality</vt:lpstr>
      <vt:lpstr>(Projected) Nodal Gradient Operator</vt:lpstr>
      <vt:lpstr>EBVC: Diffusion, Non-Orthogonality; Code</vt:lpstr>
      <vt:lpstr>Typical Difficulties for a Two-State Scheme</vt:lpstr>
      <vt:lpstr>For Instance, Verification of The Diffusion Operator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607</cp:revision>
  <cp:lastPrinted>2022-11-15T19:00:23Z</cp:lastPrinted>
  <dcterms:created xsi:type="dcterms:W3CDTF">2018-07-21T13:25:45Z</dcterms:created>
  <dcterms:modified xsi:type="dcterms:W3CDTF">2023-03-20T20:01:22Z</dcterms:modified>
</cp:coreProperties>
</file>